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343" r:id="rId3"/>
    <p:sldId id="357" r:id="rId4"/>
    <p:sldId id="461" r:id="rId5"/>
    <p:sldId id="358" r:id="rId6"/>
    <p:sldId id="344" r:id="rId7"/>
    <p:sldId id="414" r:id="rId8"/>
    <p:sldId id="415" r:id="rId9"/>
    <p:sldId id="388" r:id="rId10"/>
    <p:sldId id="304" r:id="rId11"/>
    <p:sldId id="346" r:id="rId12"/>
    <p:sldId id="307" r:id="rId13"/>
    <p:sldId id="462" r:id="rId14"/>
    <p:sldId id="395" r:id="rId15"/>
    <p:sldId id="354" r:id="rId16"/>
    <p:sldId id="355" r:id="rId17"/>
    <p:sldId id="416" r:id="rId18"/>
    <p:sldId id="300" r:id="rId19"/>
    <p:sldId id="391" r:id="rId20"/>
    <p:sldId id="382" r:id="rId21"/>
    <p:sldId id="314" r:id="rId22"/>
    <p:sldId id="336" r:id="rId23"/>
    <p:sldId id="407" r:id="rId24"/>
    <p:sldId id="421" r:id="rId25"/>
    <p:sldId id="422" r:id="rId26"/>
    <p:sldId id="439" r:id="rId27"/>
    <p:sldId id="440" r:id="rId28"/>
    <p:sldId id="441" r:id="rId29"/>
    <p:sldId id="442" r:id="rId30"/>
    <p:sldId id="443" r:id="rId31"/>
    <p:sldId id="444" r:id="rId32"/>
    <p:sldId id="445" r:id="rId33"/>
    <p:sldId id="447" r:id="rId34"/>
    <p:sldId id="448" r:id="rId35"/>
    <p:sldId id="449" r:id="rId36"/>
    <p:sldId id="450" r:id="rId37"/>
    <p:sldId id="451" r:id="rId38"/>
    <p:sldId id="452" r:id="rId39"/>
    <p:sldId id="459" r:id="rId40"/>
    <p:sldId id="453" r:id="rId41"/>
    <p:sldId id="465" r:id="rId42"/>
    <p:sldId id="458" r:id="rId43"/>
    <p:sldId id="460" r:id="rId44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s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  <p:clrMru>
    <a:srgbClr val="CCFF33"/>
    <a:srgbClr val="660033"/>
    <a:srgbClr val="3366CC"/>
    <a:srgbClr val="CC00CC"/>
    <a:srgbClr val="9900FF"/>
    <a:srgbClr val="CC3399"/>
    <a:srgbClr val="CC66FF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>
    <p:restoredLeft sz="12951" autoAdjust="0"/>
    <p:restoredTop sz="96423" autoAdjust="0"/>
  </p:normalViewPr>
  <p:slideViewPr>
    <p:cSldViewPr>
      <p:cViewPr>
        <p:scale>
          <a:sx n="70" d="100"/>
          <a:sy n="70" d="100"/>
        </p:scale>
        <p:origin x="-149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6.xml"/><Relationship Id="rId2" Type="http://schemas.openxmlformats.org/officeDocument/2006/relationships/slide" Target="slides/slide15.xml"/><Relationship Id="rId1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endParaRPr lang="th-TH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endParaRPr lang="th-TH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endParaRPr lang="th-TH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fld id="{00D8DA3C-6953-4EDE-B3A6-4CF192667269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4C940-D3DA-4FCD-A510-96B5D2B223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64849-025F-422D-836A-076DF49B932D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2B0DE-5A5E-4B15-85A9-16DE7A961F0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B3542B-7A15-4CA3-B18C-261FB31A9AAA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CD4F24-48FA-442F-BB64-ACAEEC133C0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24217D1-E781-4666-B008-A2C26043C90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22735-75A4-4E74-93BA-FFFCF077DED6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918D6-E493-40D0-9737-55A4489F526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B509E-57B8-427E-8F80-DEB6661B50D6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88455-246C-473D-89DE-377BEF7E408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8CB97-35EB-4461-B780-A5F8AF5A4D1D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94A50-6EB6-4E1D-B51D-536EE7BB78CD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C9D198-0EFB-4FDB-B6DE-BD90FE671AF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6DFC1-6D41-448F-8D3B-F90B381F91C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DB194316-1CDE-46C2-ACDD-369C423080EF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549275"/>
            <a:ext cx="7704138" cy="3671888"/>
          </a:xfrm>
          <a:solidFill>
            <a:schemeClr val="accent1"/>
          </a:solidFill>
          <a:ln w="254000" cmpd="tri">
            <a:solidFill>
              <a:srgbClr val="99FFCC"/>
            </a:solidFill>
          </a:ln>
        </p:spPr>
        <p:txBody>
          <a:bodyPr/>
          <a:lstStyle/>
          <a:p>
            <a:r>
              <a:rPr lang="th-TH" altLang="zh-CN" sz="10600" b="1">
                <a:solidFill>
                  <a:srgbClr val="FF3300"/>
                </a:solidFill>
                <a:latin typeface="Angsana New" pitchFamily="18" charset="-34"/>
              </a:rPr>
              <a:t>การวิจัยปฏิบัติการ</a:t>
            </a:r>
            <a:r>
              <a:rPr lang="th-TH" altLang="zh-CN" sz="8000" b="1">
                <a:solidFill>
                  <a:srgbClr val="FF3300"/>
                </a:solidFill>
                <a:latin typeface="Angsana New" pitchFamily="18" charset="-34"/>
              </a:rPr>
              <a:t/>
            </a:r>
            <a:br>
              <a:rPr lang="th-TH" altLang="zh-CN" sz="8000" b="1">
                <a:solidFill>
                  <a:srgbClr val="FF3300"/>
                </a:solidFill>
                <a:latin typeface="Angsana New" pitchFamily="18" charset="-34"/>
              </a:rPr>
            </a:br>
            <a:r>
              <a:rPr lang="th-TH" altLang="zh-CN" sz="8000" b="1">
                <a:solidFill>
                  <a:srgbClr val="FF3300"/>
                </a:solidFill>
                <a:latin typeface="Angsana New" pitchFamily="18" charset="-34"/>
              </a:rPr>
              <a:t>( Action </a:t>
            </a:r>
            <a:r>
              <a:rPr lang="en-US" altLang="zh-CN" sz="8000" b="1">
                <a:solidFill>
                  <a:srgbClr val="FF3300"/>
                </a:solidFill>
                <a:latin typeface="Angsana New" pitchFamily="18" charset="-34"/>
                <a:ea typeface="SimSun" pitchFamily="2" charset="-122"/>
              </a:rPr>
              <a:t>R</a:t>
            </a:r>
            <a:r>
              <a:rPr lang="th-TH" altLang="zh-CN" sz="8000" b="1">
                <a:solidFill>
                  <a:srgbClr val="FF3300"/>
                </a:solidFill>
                <a:latin typeface="Angsana New" pitchFamily="18" charset="-34"/>
              </a:rPr>
              <a:t>esearch )</a:t>
            </a:r>
            <a:endParaRPr lang="th-TH" sz="8000">
              <a:solidFill>
                <a:srgbClr val="FF3300"/>
              </a:solidFill>
              <a:latin typeface="Angsana New" pitchFamily="18" charset="-34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038757" y="5857892"/>
            <a:ext cx="3819523" cy="5847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 dirty="0" smtClean="0"/>
              <a:t>ดร.ศักดิ์ชาย </a:t>
            </a:r>
            <a:r>
              <a:rPr lang="th-TH" sz="3200" b="1" dirty="0" err="1" smtClean="0"/>
              <a:t>เพ็ชรต</a:t>
            </a:r>
            <a:r>
              <a:rPr lang="th-TH" sz="3200" b="1" dirty="0" smtClean="0"/>
              <a:t>รา</a:t>
            </a:r>
            <a:endParaRPr lang="th-TH" sz="3200" b="1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124075" y="4508500"/>
            <a:ext cx="6192838" cy="701675"/>
          </a:xfrm>
          <a:prstGeom prst="rect">
            <a:avLst/>
          </a:prstGeom>
          <a:solidFill>
            <a:srgbClr val="3366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</a:rPr>
              <a:t>  วันที่ </a:t>
            </a:r>
            <a:r>
              <a:rPr lang="en-US" sz="4000" b="1" dirty="0" smtClean="0">
                <a:solidFill>
                  <a:schemeClr val="bg1"/>
                </a:solidFill>
              </a:rPr>
              <a:t>12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</a:rPr>
              <a:t>พฤศจิกายน 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2556</a:t>
            </a:r>
            <a:endParaRPr lang="th-TH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116013" y="260350"/>
            <a:ext cx="7343775" cy="1250950"/>
          </a:xfrm>
          <a:prstGeom prst="rect">
            <a:avLst/>
          </a:prstGeom>
          <a:solidFill>
            <a:srgbClr val="99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                                   </a:t>
            </a:r>
            <a:br>
              <a:rPr lang="en-US" sz="3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4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การวิจัยปฏิบัติการ(</a:t>
            </a:r>
            <a:r>
              <a:rPr lang="en-US" sz="4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Action </a:t>
            </a:r>
            <a:r>
              <a:rPr lang="en-US" sz="4600" b="1" u="sng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Research)</a:t>
            </a:r>
            <a:r>
              <a:rPr lang="th-TH" sz="3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30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0" y="6056313"/>
          <a:ext cx="1676400" cy="801687"/>
        </p:xfrm>
        <a:graphic>
          <a:graphicData uri="http://schemas.openxmlformats.org/presentationml/2006/ole">
            <p:oleObj spid="_x0000_s57347" name="Clip" r:id="rId3" imgW="957240" imgH="816120" progId="">
              <p:embed/>
            </p:oleObj>
          </a:graphicData>
        </a:graphic>
      </p:graphicFrame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7391400" y="6042025"/>
          <a:ext cx="1752600" cy="815975"/>
        </p:xfrm>
        <a:graphic>
          <a:graphicData uri="http://schemas.openxmlformats.org/presentationml/2006/ole">
            <p:oleObj spid="_x0000_s57348" name="Clip" r:id="rId4" imgW="957240" imgH="816120" progId="">
              <p:embed/>
            </p:oleObj>
          </a:graphicData>
        </a:graphic>
      </p:graphicFrame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68313" y="1989138"/>
            <a:ext cx="8496300" cy="4111625"/>
          </a:xfrm>
          <a:prstGeom prst="rect">
            <a:avLst/>
          </a:prstGeom>
          <a:solidFill>
            <a:srgbClr val="9900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</a:rPr>
              <a:t>   เป็นกระบวนการที่ผู้ปฏิบัติงานศึกษาการปฏิบัติงาน ของเขา โดยใช้ระเบียบวิธีวิทยาศาสตร์เพื่อค้นพบความจริงเกี่ยวกับสิ่งที่ปฏิบัติ หรือเป็นการแก้ปัญหา เช่นการสร้างและพัฒนาทักษะใหม่ๆ หรือวิธีการใหม่ขึ้น เพื่อพัฒนาและแก้ปัญหางานที่ปฏิบัติอยู่ โดยดำเนินการวิจัยในที่ปฏิบัติงานนั้นเอง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2590800" y="609600"/>
            <a:ext cx="5510213" cy="9604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Action  Research</a:t>
            </a:r>
            <a:endParaRPr lang="th-TH" sz="5700" b="1">
              <a:solidFill>
                <a:schemeClr val="bg1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762000" y="1916113"/>
            <a:ext cx="7913688" cy="43878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thaiDist">
              <a:spcBef>
                <a:spcPct val="50000"/>
              </a:spcBef>
            </a:pPr>
            <a:r>
              <a:rPr lang="th-TH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       หมายถึง  วิธีการศึกษาที่มีระเบียบวิธีการเฉพาะ ประกอบด้วย  </a:t>
            </a:r>
            <a:r>
              <a:rPr lang="en-US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1)</a:t>
            </a:r>
            <a:r>
              <a:rPr lang="th-TH" sz="4700" b="1">
                <a:solidFill>
                  <a:schemeClr val="accent2"/>
                </a:solidFill>
                <a:latin typeface="Times New Roman" pitchFamily="18" charset="0"/>
                <a:cs typeface="Angsana New" pitchFamily="18" charset="-34"/>
              </a:rPr>
              <a:t>การกำหนดปัญหาในการปฏิบัติงาน</a:t>
            </a:r>
            <a:r>
              <a:rPr lang="th-TH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 </a:t>
            </a:r>
            <a:r>
              <a:rPr lang="en-US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2)</a:t>
            </a:r>
            <a:r>
              <a:rPr lang="th-TH" sz="4700" b="1">
                <a:solidFill>
                  <a:srgbClr val="FFFF66"/>
                </a:solidFill>
                <a:latin typeface="Times New Roman" pitchFamily="18" charset="0"/>
                <a:cs typeface="Angsana New" pitchFamily="18" charset="-34"/>
              </a:rPr>
              <a:t>การแสวงหาลู่ทางในการแก้ปัญหา</a:t>
            </a:r>
            <a:r>
              <a:rPr lang="th-TH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 </a:t>
            </a:r>
            <a:r>
              <a:rPr lang="en-US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3)</a:t>
            </a:r>
            <a:r>
              <a:rPr lang="th-TH" sz="4700" b="1">
                <a:solidFill>
                  <a:schemeClr val="tx2"/>
                </a:solidFill>
                <a:latin typeface="Times New Roman" pitchFamily="18" charset="0"/>
                <a:cs typeface="Angsana New" pitchFamily="18" charset="-34"/>
              </a:rPr>
              <a:t>การใช้วิธีการต่างๆในการแก้ปัญหา</a:t>
            </a:r>
            <a:r>
              <a:rPr lang="th-TH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 </a:t>
            </a:r>
            <a:r>
              <a:rPr lang="en-US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4)</a:t>
            </a:r>
            <a:r>
              <a:rPr lang="th-TH" sz="4700" b="1">
                <a:solidFill>
                  <a:srgbClr val="660033"/>
                </a:solidFill>
                <a:latin typeface="Times New Roman" pitchFamily="18" charset="0"/>
                <a:cs typeface="Angsana New" pitchFamily="18" charset="-34"/>
              </a:rPr>
              <a:t>การบันทึกรายละเอียดผลการปฏิบัติการ</a:t>
            </a:r>
            <a:r>
              <a:rPr lang="th-TH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 และ</a:t>
            </a:r>
            <a:r>
              <a:rPr lang="en-US" sz="4700" b="1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5) </a:t>
            </a:r>
            <a:r>
              <a:rPr lang="th-TH" sz="4700" b="1">
                <a:solidFill>
                  <a:srgbClr val="333300"/>
                </a:solidFill>
                <a:latin typeface="Times New Roman" pitchFamily="18" charset="0"/>
                <a:cs typeface="Angsana New" pitchFamily="18" charset="-34"/>
              </a:rPr>
              <a:t>การสรุปและเสนอผลการแก้ปัญหา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3366CC"/>
          </a:solidFill>
        </p:spPr>
        <p:txBody>
          <a:bodyPr/>
          <a:lstStyle/>
          <a:p>
            <a:r>
              <a:rPr lang="th-TH" b="1" dirty="0">
                <a:solidFill>
                  <a:schemeClr val="bg1"/>
                </a:solidFill>
              </a:rPr>
              <a:t>ลักษณะเฉพาะของการวิจัยเชิงปฏิบัติ</a:t>
            </a:r>
            <a:r>
              <a:rPr lang="th-TH" b="1" dirty="0" smtClean="0">
                <a:solidFill>
                  <a:schemeClr val="bg1"/>
                </a:solidFill>
              </a:rPr>
              <a:t>การกับงานประจำ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708525"/>
          </a:xfrm>
          <a:solidFill>
            <a:srgbClr val="FFFF66"/>
          </a:solidFill>
        </p:spPr>
        <p:txBody>
          <a:bodyPr/>
          <a:lstStyle/>
          <a:p>
            <a:r>
              <a:rPr lang="th-TH" sz="5400" b="1"/>
              <a:t>เป็นปฏิบัติการที่มุ่งแก้ปัญหา/พัฒนางาน</a:t>
            </a:r>
          </a:p>
          <a:p>
            <a:r>
              <a:rPr lang="th-TH" sz="5400" b="1"/>
              <a:t>ช่วยให้ได้ความจริงในกรอบวิธีการปฏิบัติ ไม่ต้องการอ้างอิงไปยังกลุ่มอื่น</a:t>
            </a:r>
          </a:p>
          <a:p>
            <a:r>
              <a:rPr lang="th-TH" sz="5400" b="1"/>
              <a:t>มีลักษณะยืดหยุ่นในกิจกรรมการปฏิบัติ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rgbClr val="99FFCC"/>
            </a:solidFill>
          </a:ln>
        </p:spPr>
        <p:txBody>
          <a:bodyPr/>
          <a:lstStyle/>
          <a:p>
            <a:r>
              <a:rPr lang="th-TH" altLang="zh-CN" b="1">
                <a:solidFill>
                  <a:schemeClr val="accent2"/>
                </a:solidFill>
              </a:rPr>
              <a:t>จุดเด่นและจุดด้อยของการวิจัยปฏิบัติการ</a:t>
            </a:r>
            <a:endParaRPr lang="th-TH" b="1">
              <a:solidFill>
                <a:schemeClr val="accent2"/>
              </a:solidFill>
            </a:endParaRP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44663"/>
            <a:ext cx="8229600" cy="4924425"/>
          </a:xfrm>
          <a:solidFill>
            <a:srgbClr val="FFFF66"/>
          </a:solidFill>
          <a:ln>
            <a:solidFill>
              <a:srgbClr val="99FFCC"/>
            </a:solidFill>
          </a:ln>
        </p:spPr>
        <p:txBody>
          <a:bodyPr/>
          <a:lstStyle/>
          <a:p>
            <a:r>
              <a:rPr lang="th-TH" altLang="zh-CN" sz="3600" b="1" dirty="0">
                <a:solidFill>
                  <a:schemeClr val="accent2"/>
                </a:solidFill>
              </a:rPr>
              <a:t>จุดเด่น</a:t>
            </a:r>
          </a:p>
          <a:p>
            <a:pPr lvl="1"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ea typeface="SimSun" pitchFamily="2" charset="-122"/>
              </a:rPr>
              <a:t>@ </a:t>
            </a:r>
            <a:r>
              <a:rPr lang="th-TH" altLang="zh-CN" sz="3200" b="1" dirty="0">
                <a:solidFill>
                  <a:schemeClr val="accent2"/>
                </a:solidFill>
              </a:rPr>
              <a:t>เป็นการวิจัยที่มีชีวิตชีวา เพราะคำนึงถึงการมีส่วนร่วม</a:t>
            </a:r>
          </a:p>
          <a:p>
            <a:pPr lvl="1"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ea typeface="SimSun" pitchFamily="2" charset="-122"/>
              </a:rPr>
              <a:t>@ </a:t>
            </a:r>
            <a:r>
              <a:rPr lang="th-TH" altLang="zh-CN" sz="3200" b="1" dirty="0">
                <a:solidFill>
                  <a:schemeClr val="accent2"/>
                </a:solidFill>
              </a:rPr>
              <a:t>ผลการวิจัยคือความเจริญก้าวหน้าของทุกฝ่าย </a:t>
            </a:r>
          </a:p>
          <a:p>
            <a:pPr lvl="1"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ea typeface="SimSun" pitchFamily="2" charset="-122"/>
              </a:rPr>
              <a:t>@ </a:t>
            </a:r>
            <a:r>
              <a:rPr lang="th-TH" altLang="zh-CN" sz="3200" b="1" dirty="0">
                <a:solidFill>
                  <a:schemeClr val="accent2"/>
                </a:solidFill>
              </a:rPr>
              <a:t>ผลการวิจัยคือความต้องการ</a:t>
            </a:r>
            <a:r>
              <a:rPr lang="th-TH" altLang="zh-CN" sz="3200" b="1" dirty="0" smtClean="0">
                <a:solidFill>
                  <a:schemeClr val="accent2"/>
                </a:solidFill>
              </a:rPr>
              <a:t>ของผู้ให้บริการ ผู้รับบริการและผู้มีส่วนเกี่ยวข้อง</a:t>
            </a:r>
          </a:p>
          <a:p>
            <a:r>
              <a:rPr lang="th-TH" altLang="zh-CN" sz="3600" b="1" dirty="0" smtClean="0">
                <a:solidFill>
                  <a:schemeClr val="accent2"/>
                </a:solidFill>
              </a:rPr>
              <a:t>จุดด้อย</a:t>
            </a:r>
          </a:p>
          <a:p>
            <a:pPr lvl="1">
              <a:buFontTx/>
              <a:buNone/>
            </a:pPr>
            <a:r>
              <a:rPr lang="en-US" altLang="zh-CN" sz="3200" b="1" dirty="0" smtClean="0">
                <a:solidFill>
                  <a:schemeClr val="accent2"/>
                </a:solidFill>
                <a:ea typeface="SimSun" pitchFamily="2" charset="-122"/>
              </a:rPr>
              <a:t>@ </a:t>
            </a:r>
            <a:r>
              <a:rPr lang="th-TH" altLang="zh-CN" sz="3200" b="1" dirty="0">
                <a:solidFill>
                  <a:schemeClr val="accent2"/>
                </a:solidFill>
              </a:rPr>
              <a:t>ผลการวิจัยไม่สามารถสรุปอ้างอิงไปยังกลุ่มอื่นๆได้ เฉพาะเทคนิควิธีเท่านั้นที่จะนำไปประยุกต์กับกลุ่มอื่นๆได้  แต่อาจได้ผลไม่เหมือนกัน</a:t>
            </a:r>
            <a:endParaRPr lang="th-TH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ext Box 2"/>
          <p:cNvSpPr txBox="1">
            <a:spLocks noChangeArrowheads="1"/>
          </p:cNvSpPr>
          <p:nvPr/>
        </p:nvSpPr>
        <p:spPr bwMode="auto">
          <a:xfrm>
            <a:off x="0" y="1557338"/>
            <a:ext cx="2411413" cy="25590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5400" b="1" i="1">
                <a:cs typeface="Angsana New" pitchFamily="18" charset="-34"/>
              </a:rPr>
              <a:t>ความรู้จากกระบวน การวิจัย</a:t>
            </a:r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3132138" y="1484313"/>
            <a:ext cx="2411412" cy="2468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5400" b="1" i="1">
                <a:cs typeface="Angsana New" pitchFamily="18" charset="-34"/>
              </a:rPr>
              <a:t>ความรู้จากการปฏิบัติ</a:t>
            </a:r>
            <a:r>
              <a:rPr lang="th-TH" sz="4800" b="1" i="1">
                <a:cs typeface="Angsana New" pitchFamily="18" charset="-34"/>
              </a:rPr>
              <a:t>เพื่อแก้ปัญหา</a:t>
            </a: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6337300" y="1773238"/>
            <a:ext cx="2555875" cy="2105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 b="1" i="1">
                <a:cs typeface="Angsana New" pitchFamily="18" charset="-34"/>
              </a:rPr>
              <a:t>การวิจัยปฏิบัติการ</a:t>
            </a: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214282" y="4643446"/>
            <a:ext cx="7921625" cy="1920875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000" b="1" dirty="0">
                <a:cs typeface="Angsana New" pitchFamily="18" charset="-34"/>
              </a:rPr>
              <a:t>   แนวทางใหม่ภายใต้กระบวนทัศน์การวิจัยเพื่อการเปลี่ยนแปลง</a:t>
            </a:r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2339975" y="2060575"/>
            <a:ext cx="79216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>
                <a:cs typeface="Angsana New" pitchFamily="18" charset="-34"/>
              </a:rPr>
              <a:t>+</a:t>
            </a:r>
            <a:endParaRPr lang="th-TH" sz="8800" b="1">
              <a:cs typeface="Angsana New" pitchFamily="18" charset="-34"/>
            </a:endParaRP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5580063" y="2276475"/>
            <a:ext cx="6477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 b="1">
                <a:cs typeface="Angsana New" pitchFamily="18" charset="-34"/>
              </a:rPr>
              <a:t>=</a:t>
            </a:r>
            <a:endParaRPr lang="th-TH" sz="6600" b="1">
              <a:cs typeface="Angsana New" pitchFamily="18" charset="-34"/>
            </a:endParaRPr>
          </a:p>
        </p:txBody>
      </p:sp>
      <p:sp>
        <p:nvSpPr>
          <p:cNvPr id="156680" name="AutoShape 8"/>
          <p:cNvSpPr>
            <a:spLocks noChangeArrowheads="1"/>
          </p:cNvSpPr>
          <p:nvPr/>
        </p:nvSpPr>
        <p:spPr bwMode="auto">
          <a:xfrm>
            <a:off x="7500958" y="3786190"/>
            <a:ext cx="1368425" cy="10080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7715250" cy="850900"/>
          </a:xfrm>
          <a:solidFill>
            <a:srgbClr val="3366CC"/>
          </a:solidFill>
        </p:spPr>
        <p:txBody>
          <a:bodyPr/>
          <a:lstStyle/>
          <a:p>
            <a:r>
              <a:rPr lang="th-TH" sz="4000" b="1">
                <a:solidFill>
                  <a:schemeClr val="bg1"/>
                </a:solidFill>
              </a:rPr>
              <a:t>ระดับความลึกของคำถามวิจัย และการแสวงหาคำตอบ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513"/>
            <a:ext cx="8748712" cy="5400675"/>
          </a:xfrm>
          <a:solidFill>
            <a:srgbClr val="FFFF66"/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000" b="1" dirty="0"/>
              <a:t>ระดับที่  </a:t>
            </a:r>
            <a:r>
              <a:rPr lang="en-US" sz="4000" b="1" dirty="0"/>
              <a:t>1</a:t>
            </a:r>
            <a:r>
              <a:rPr lang="en-US" sz="3600" b="1" dirty="0"/>
              <a:t>  </a:t>
            </a:r>
            <a:r>
              <a:rPr lang="th-TH" sz="3600" b="1" dirty="0"/>
              <a:t>คำถามเกี่ยวกับสภาพ</a:t>
            </a:r>
            <a:r>
              <a:rPr lang="th-TH" sz="3600" b="1" dirty="0" smtClean="0"/>
              <a:t>ผู้รับบริการ</a:t>
            </a:r>
            <a:endParaRPr lang="th-TH" sz="36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th-TH" sz="3600" b="1" dirty="0"/>
              <a:t>         (เช่น ปัญหา</a:t>
            </a:r>
            <a:r>
              <a:rPr lang="th-TH" sz="3600" b="1" dirty="0" smtClean="0"/>
              <a:t>ผู้รับบริการ  </a:t>
            </a:r>
            <a:r>
              <a:rPr lang="th-TH" sz="3600" b="1" dirty="0"/>
              <a:t>ความต้องการ  ความสนใจ จุดเด่น จุดด้อย ของ</a:t>
            </a:r>
            <a:r>
              <a:rPr lang="th-TH" sz="3600" b="1" dirty="0" smtClean="0"/>
              <a:t>ผู้รับบริการ  </a:t>
            </a:r>
            <a:r>
              <a:rPr lang="th-TH" sz="3600" b="1" dirty="0"/>
              <a:t>เป็นต้น)</a:t>
            </a:r>
          </a:p>
          <a:p>
            <a:pPr>
              <a:lnSpc>
                <a:spcPct val="80000"/>
              </a:lnSpc>
              <a:buFontTx/>
              <a:buNone/>
            </a:pPr>
            <a:endParaRPr lang="th-TH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th-TH" sz="3600" b="1" dirty="0"/>
              <a:t>ระดับที่ </a:t>
            </a:r>
            <a:r>
              <a:rPr lang="en-US" sz="3600" b="1" dirty="0"/>
              <a:t>2</a:t>
            </a:r>
            <a:r>
              <a:rPr lang="en-US" b="1" dirty="0"/>
              <a:t> </a:t>
            </a:r>
            <a:r>
              <a:rPr lang="th-TH" sz="3600" b="1" dirty="0"/>
              <a:t>คำถามเกี่ยวกับการวิเคราะห์สาเหตุที่ทำให้</a:t>
            </a:r>
            <a:r>
              <a:rPr lang="th-TH" sz="3600" b="1" dirty="0" smtClean="0"/>
              <a:t>ผู้รับบริการเกิด</a:t>
            </a:r>
            <a:r>
              <a:rPr lang="th-TH" sz="3600" b="1" dirty="0"/>
              <a:t>ปัญหา            (เช่น </a:t>
            </a:r>
            <a:r>
              <a:rPr lang="th-TH" sz="3600" b="1" dirty="0" smtClean="0"/>
              <a:t>ภาวะแทรกซ้อน แผลติดเชื้อ </a:t>
            </a:r>
            <a:r>
              <a:rPr lang="th-TH" sz="3600" b="1" dirty="0"/>
              <a:t>ฯลฯ)</a:t>
            </a:r>
          </a:p>
          <a:p>
            <a:pPr>
              <a:lnSpc>
                <a:spcPct val="80000"/>
              </a:lnSpc>
              <a:buFontTx/>
              <a:buNone/>
            </a:pPr>
            <a:endParaRPr lang="th-TH" sz="36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th-TH" sz="3600" b="1" dirty="0"/>
              <a:t>ระดับที่ </a:t>
            </a:r>
            <a:r>
              <a:rPr lang="en-US" sz="3600" b="1" dirty="0"/>
              <a:t>3 </a:t>
            </a:r>
            <a:r>
              <a:rPr lang="th-TH" sz="3600" b="1" dirty="0"/>
              <a:t>คำถามเกี่ยวกับวิธีแก้ปัญหา                            </a:t>
            </a:r>
            <a:endParaRPr lang="th-TH" sz="36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th-TH" sz="3600" b="1" dirty="0" smtClean="0"/>
              <a:t>(</a:t>
            </a:r>
            <a:r>
              <a:rPr lang="th-TH" sz="3600" b="1" dirty="0"/>
              <a:t>เช่น ใช้เทคนิควิธีสอนอย่างไร  กิจกรรม</a:t>
            </a:r>
            <a:r>
              <a:rPr lang="th-TH" sz="3600" b="1" dirty="0" smtClean="0"/>
              <a:t>ที่ผู้ป่วยควร</a:t>
            </a:r>
            <a:r>
              <a:rPr lang="th-TH" sz="3600" b="1" dirty="0"/>
              <a:t>ทำคืออะไร ฯลฯ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5888"/>
            <a:ext cx="8964612" cy="850900"/>
          </a:xfrm>
          <a:solidFill>
            <a:srgbClr val="3366CC"/>
          </a:solidFill>
        </p:spPr>
        <p:txBody>
          <a:bodyPr/>
          <a:lstStyle/>
          <a:p>
            <a:r>
              <a:rPr lang="th-TH" sz="4000" b="1">
                <a:solidFill>
                  <a:schemeClr val="bg1"/>
                </a:solidFill>
              </a:rPr>
              <a:t>คำถามสำหรับการเลือกวิธีแก้ปัญหา/นวัตกรรม/เทคนิคการสอน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820150" cy="5761038"/>
          </a:xfrm>
          <a:solidFill>
            <a:srgbClr val="FFFF66"/>
          </a:solidFill>
        </p:spPr>
        <p:txBody>
          <a:bodyPr/>
          <a:lstStyle/>
          <a:p>
            <a:pPr>
              <a:lnSpc>
                <a:spcPct val="80000"/>
              </a:lnSpc>
            </a:pPr>
            <a:endParaRPr lang="th-TH" sz="3600" b="1" dirty="0"/>
          </a:p>
          <a:p>
            <a:pPr>
              <a:lnSpc>
                <a:spcPct val="80000"/>
              </a:lnSpc>
            </a:pPr>
            <a:r>
              <a:rPr lang="th-TH" sz="3600" b="1" dirty="0" smtClean="0"/>
              <a:t>หน่วยงาน/ผู้รับบริการมีปัญหามาก</a:t>
            </a:r>
            <a:r>
              <a:rPr lang="th-TH" sz="3600" b="1" dirty="0"/>
              <a:t>น้อย</a:t>
            </a:r>
            <a:r>
              <a:rPr lang="th-TH" sz="3600" b="1" dirty="0" smtClean="0"/>
              <a:t>เพียงใด </a:t>
            </a:r>
            <a:r>
              <a:rPr lang="th-TH" sz="3600" b="1" dirty="0"/>
              <a:t>?</a:t>
            </a:r>
          </a:p>
          <a:p>
            <a:pPr>
              <a:lnSpc>
                <a:spcPct val="80000"/>
              </a:lnSpc>
            </a:pPr>
            <a:r>
              <a:rPr lang="th-TH" sz="3600" b="1" dirty="0" smtClean="0"/>
              <a:t>ปัญหาของผู้รับบริการมี</a:t>
            </a:r>
            <a:r>
              <a:rPr lang="th-TH" sz="3600" b="1" dirty="0"/>
              <a:t>สาเหตุหลักมาจากอะไร ? </a:t>
            </a:r>
          </a:p>
          <a:p>
            <a:pPr>
              <a:lnSpc>
                <a:spcPct val="80000"/>
              </a:lnSpc>
            </a:pPr>
            <a:r>
              <a:rPr lang="th-TH" sz="3600" b="1" dirty="0"/>
              <a:t>นวัตกรรม/เทคนิค</a:t>
            </a:r>
            <a:r>
              <a:rPr lang="th-TH" sz="3600" b="1" dirty="0" smtClean="0"/>
              <a:t>การให้บริการ </a:t>
            </a:r>
            <a:r>
              <a:rPr lang="th-TH" sz="3600" b="1" dirty="0"/>
              <a:t>ที่เหมาะสม</a:t>
            </a:r>
            <a:r>
              <a:rPr lang="th-TH" sz="3600" b="1" dirty="0" smtClean="0"/>
              <a:t>กับผู้รับบริการกลุ่ม</a:t>
            </a:r>
            <a:r>
              <a:rPr lang="th-TH" sz="3600" b="1" dirty="0"/>
              <a:t>นี้ มีอะไรบ้าง ?</a:t>
            </a:r>
          </a:p>
          <a:p>
            <a:pPr>
              <a:lnSpc>
                <a:spcPct val="80000"/>
              </a:lnSpc>
            </a:pPr>
            <a:r>
              <a:rPr lang="th-TH" sz="3600" b="1" dirty="0"/>
              <a:t>เทคนิคอะไรบ้างที่น่าสนใจนำมาใช้ ?</a:t>
            </a:r>
          </a:p>
          <a:p>
            <a:pPr>
              <a:lnSpc>
                <a:spcPct val="80000"/>
              </a:lnSpc>
            </a:pPr>
            <a:r>
              <a:rPr lang="th-TH" sz="3600" b="1" dirty="0"/>
              <a:t>มีเหตุผลอะไรที่เลือกใช้นวัตกรรม/เทคนิคนั้น  ?</a:t>
            </a:r>
          </a:p>
          <a:p>
            <a:pPr>
              <a:lnSpc>
                <a:spcPct val="80000"/>
              </a:lnSpc>
            </a:pPr>
            <a:r>
              <a:rPr lang="th-TH" sz="3600" b="1" dirty="0"/>
              <a:t>แนวคิด หลักการของการใช้นวัตกรรม/เทคนิคนั้นคืออะไร ?</a:t>
            </a:r>
          </a:p>
          <a:p>
            <a:pPr>
              <a:lnSpc>
                <a:spcPct val="80000"/>
              </a:lnSpc>
            </a:pPr>
            <a:r>
              <a:rPr lang="th-TH" sz="3600" b="1" dirty="0"/>
              <a:t>ฯลฯ</a:t>
            </a:r>
            <a:endParaRPr lang="th-TH" sz="40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Group 2"/>
          <p:cNvGraphicFramePr>
            <a:graphicFrameLocks noGrp="1"/>
          </p:cNvGraphicFramePr>
          <p:nvPr>
            <p:ph type="dgm" idx="1"/>
          </p:nvPr>
        </p:nvGraphicFramePr>
        <p:xfrm>
          <a:off x="34925" y="4763"/>
          <a:ext cx="9072563" cy="6970776"/>
        </p:xfrm>
        <a:graphic>
          <a:graphicData uri="http://schemas.openxmlformats.org/drawingml/2006/table">
            <a:tbl>
              <a:tblPr/>
              <a:tblGrid>
                <a:gridCol w="4851400"/>
                <a:gridCol w="4221163"/>
              </a:tblGrid>
              <a:tr h="1327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5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วิธีการทางวิทยาศาสตร์ทั่วไป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5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วิธีการแบบอริยสัจ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</a:tr>
              <a:tr h="143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1. ขั้นระบุปัญหา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83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1.ทุกข์ (ปัญหา)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2. สมุทัย (เหตุแห่งทุกข์)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838">
                        <a:alpha val="50000"/>
                      </a:srgbClr>
                    </a:solidFill>
                  </a:tcPr>
                </a:tc>
              </a:tr>
              <a:tr h="188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2. ขั้นตั้งสมมติฐาน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3.ขั้นรวบรวมข้อมูล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4. ขั้นทดสอบสมมติฐาน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3. นิโรธ(การดับเหตุแห่งทุกข์)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>
                        <a:alpha val="50000"/>
                      </a:srgbClr>
                    </a:solidFill>
                  </a:tcPr>
                </a:tc>
              </a:tr>
              <a:tr h="1343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5.ขั้นสรุปผล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99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4. </a:t>
                      </a:r>
                      <a:r>
                        <a:rPr kumimoji="0" lang="th-TH" sz="4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มรรค</a:t>
                      </a:r>
                      <a:r>
                        <a:rPr kumimoji="0" lang="th-TH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ngsana New" pitchFamily="18" charset="-34"/>
                        </a:rPr>
                        <a:t> (ทางดำเนินไปสู่การดับทุกข์)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99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Tm="2794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3733800" y="533400"/>
            <a:ext cx="2057400" cy="1219200"/>
          </a:xfrm>
          <a:prstGeom prst="rect">
            <a:avLst/>
          </a:prstGeom>
          <a:gradFill rotWithShape="0">
            <a:gsLst>
              <a:gs pos="0">
                <a:srgbClr val="FF3399"/>
              </a:gs>
              <a:gs pos="50000">
                <a:schemeClr val="bg1"/>
              </a:gs>
              <a:gs pos="100000">
                <a:srgbClr val="FF3399"/>
              </a:gs>
            </a:gsLst>
            <a:lin ang="27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การวางแผน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(Planning)</a:t>
            </a:r>
            <a:endParaRPr lang="th-TH" sz="36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042988" y="2349500"/>
            <a:ext cx="2971800" cy="1219200"/>
          </a:xfrm>
          <a:prstGeom prst="rect">
            <a:avLst/>
          </a:prstGeom>
          <a:gradFill rotWithShape="0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27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การทบทวน/สะท้อนความคิด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(Reflecting)</a:t>
            </a:r>
            <a:endParaRPr lang="th-TH" sz="36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172200" y="1905000"/>
            <a:ext cx="2057400" cy="1339850"/>
          </a:xfrm>
          <a:prstGeom prst="rect">
            <a:avLst/>
          </a:prstGeom>
          <a:gradFill rotWithShape="0">
            <a:gsLst>
              <a:gs pos="0">
                <a:srgbClr val="FFCC00"/>
              </a:gs>
              <a:gs pos="100000">
                <a:schemeClr val="bg1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latin typeface="Angsana New" pitchFamily="18" charset="-34"/>
                <a:cs typeface="Angsana New" pitchFamily="18" charset="-34"/>
              </a:rPr>
              <a:t>การปฏิบัติ</a:t>
            </a:r>
            <a:r>
              <a:rPr lang="en-US" sz="4000" b="1">
                <a:latin typeface="Angsana New" pitchFamily="18" charset="-34"/>
                <a:cs typeface="Angsana New" pitchFamily="18" charset="-34"/>
              </a:rPr>
              <a:t>(Acting)</a:t>
            </a:r>
            <a:endParaRPr lang="th-TH" sz="40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924300" y="4249738"/>
            <a:ext cx="2057400" cy="133985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CC99FF"/>
              </a:gs>
              <a:gs pos="100000">
                <a:schemeClr val="bg1"/>
              </a:gs>
            </a:gsLst>
            <a:lin ang="27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latin typeface="Angsana New" pitchFamily="18" charset="-34"/>
                <a:cs typeface="Angsana New" pitchFamily="18" charset="-34"/>
              </a:rPr>
              <a:t>การสังเกต</a:t>
            </a:r>
            <a:r>
              <a:rPr lang="en-US" sz="4000" b="1">
                <a:latin typeface="Angsana New" pitchFamily="18" charset="-34"/>
                <a:cs typeface="Angsana New" pitchFamily="18" charset="-34"/>
              </a:rPr>
              <a:t>(Observing)</a:t>
            </a:r>
            <a:endParaRPr lang="th-TH" sz="40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457200" y="115888"/>
            <a:ext cx="2781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การวินิจฉัยปัญหา</a:t>
            </a:r>
            <a:r>
              <a:rPr lang="en-US" sz="2400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(Problem Diagnosis)</a:t>
            </a:r>
            <a:endParaRPr lang="th-TH" b="1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6445250" y="609600"/>
            <a:ext cx="2590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การปรับแผน</a:t>
            </a:r>
            <a:r>
              <a:rPr lang="en-US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(Replanning)</a:t>
            </a:r>
            <a:endParaRPr lang="th-TH" b="1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898525" y="6430963"/>
            <a:ext cx="65532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วงจรการวิจัยเชิง</a:t>
            </a:r>
            <a:r>
              <a:rPr lang="th-TH" sz="2200" b="1" dirty="0" smtClean="0">
                <a:latin typeface="Angsana New" pitchFamily="18" charset="-34"/>
                <a:cs typeface="Angsana New" pitchFamily="18" charset="-34"/>
              </a:rPr>
              <a:t>ปฏิบัติการ(</a:t>
            </a: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ปรับจาก </a:t>
            </a:r>
            <a:r>
              <a:rPr lang="en-US" sz="2200" b="1" dirty="0" err="1">
                <a:latin typeface="Angsana New" pitchFamily="18" charset="-34"/>
                <a:cs typeface="Angsana New" pitchFamily="18" charset="-34"/>
              </a:rPr>
              <a:t>Hitcock</a:t>
            </a:r>
            <a:r>
              <a:rPr lang="en-US" sz="2200" b="1" dirty="0">
                <a:latin typeface="Angsana New" pitchFamily="18" charset="-34"/>
                <a:cs typeface="Angsana New" pitchFamily="18" charset="-34"/>
              </a:rPr>
              <a:t> and Hughes(1995:29</a:t>
            </a:r>
            <a:r>
              <a:rPr lang="th-TH" sz="2200" b="1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838200" y="1143000"/>
            <a:ext cx="1981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>
            <a:off x="6588125" y="1052513"/>
            <a:ext cx="1752600" cy="0"/>
          </a:xfrm>
          <a:prstGeom prst="line">
            <a:avLst/>
          </a:prstGeom>
          <a:noFill/>
          <a:ln w="76200">
            <a:solidFill>
              <a:schemeClr val="tx2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3260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324600"/>
            <a:ext cx="914400" cy="533400"/>
          </a:xfrm>
          <a:prstGeom prst="actionButtonForwardNext">
            <a:avLst/>
          </a:prstGeom>
          <a:gradFill rotWithShape="0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261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296150" y="6324600"/>
            <a:ext cx="990600" cy="533400"/>
          </a:xfrm>
          <a:prstGeom prst="actionButtonBackPrevious">
            <a:avLst/>
          </a:prstGeom>
          <a:gradFill rotWithShape="0">
            <a:gsLst>
              <a:gs pos="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262" name="AutoShape 14"/>
          <p:cNvSpPr>
            <a:spLocks noChangeArrowheads="1"/>
          </p:cNvSpPr>
          <p:nvPr/>
        </p:nvSpPr>
        <p:spPr bwMode="auto">
          <a:xfrm rot="1876511">
            <a:off x="6294438" y="3413125"/>
            <a:ext cx="1549400" cy="1441450"/>
          </a:xfrm>
          <a:prstGeom prst="downArrow">
            <a:avLst>
              <a:gd name="adj1" fmla="val 27500"/>
              <a:gd name="adj2" fmla="val 25000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263" name="AutoShape 15"/>
          <p:cNvSpPr>
            <a:spLocks noChangeArrowheads="1"/>
          </p:cNvSpPr>
          <p:nvPr/>
        </p:nvSpPr>
        <p:spPr bwMode="auto">
          <a:xfrm rot="8957916">
            <a:off x="2051050" y="3806825"/>
            <a:ext cx="1416050" cy="1206500"/>
          </a:xfrm>
          <a:prstGeom prst="downArrow">
            <a:avLst>
              <a:gd name="adj1" fmla="val 35667"/>
              <a:gd name="adj2" fmla="val 21306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265" name="AutoShape 17"/>
          <p:cNvSpPr>
            <a:spLocks noChangeArrowheads="1"/>
          </p:cNvSpPr>
          <p:nvPr/>
        </p:nvSpPr>
        <p:spPr bwMode="auto">
          <a:xfrm rot="-2544775">
            <a:off x="2355850" y="1349375"/>
            <a:ext cx="1079500" cy="715963"/>
          </a:xfrm>
          <a:prstGeom prst="rightArrow">
            <a:avLst>
              <a:gd name="adj1" fmla="val 50000"/>
              <a:gd name="adj2" fmla="val 37694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53266" name="AutoShape 18"/>
          <p:cNvSpPr>
            <a:spLocks noChangeArrowheads="1"/>
          </p:cNvSpPr>
          <p:nvPr/>
        </p:nvSpPr>
        <p:spPr bwMode="auto">
          <a:xfrm rot="-3088510">
            <a:off x="6084888" y="849312"/>
            <a:ext cx="693738" cy="1128713"/>
          </a:xfrm>
          <a:prstGeom prst="downArrow">
            <a:avLst>
              <a:gd name="adj1" fmla="val 50000"/>
              <a:gd name="adj2" fmla="val 40675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323850" y="404813"/>
            <a:ext cx="8569325" cy="47529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th-TH" b="1">
              <a:cs typeface="Angsana New" pitchFamily="18" charset="-34"/>
            </a:endParaRPr>
          </a:p>
        </p:txBody>
      </p:sp>
      <p:sp>
        <p:nvSpPr>
          <p:cNvPr id="152579" name="Line 3"/>
          <p:cNvSpPr>
            <a:spLocks noChangeShapeType="1"/>
          </p:cNvSpPr>
          <p:nvPr/>
        </p:nvSpPr>
        <p:spPr bwMode="auto">
          <a:xfrm>
            <a:off x="3348038" y="404813"/>
            <a:ext cx="0" cy="4752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0" name="Line 4"/>
          <p:cNvSpPr>
            <a:spLocks noChangeShapeType="1"/>
          </p:cNvSpPr>
          <p:nvPr/>
        </p:nvSpPr>
        <p:spPr bwMode="auto">
          <a:xfrm>
            <a:off x="6011863" y="404813"/>
            <a:ext cx="0" cy="4751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6156325" y="476250"/>
            <a:ext cx="2663825" cy="360363"/>
          </a:xfrm>
          <a:prstGeom prst="rect">
            <a:avLst/>
          </a:prstGeom>
          <a:solidFill>
            <a:srgbClr val="CC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b="1">
                <a:solidFill>
                  <a:schemeClr val="bg1"/>
                </a:solidFill>
                <a:cs typeface="Angsana New" pitchFamily="18" charset="-34"/>
              </a:rPr>
              <a:t>กระบวนการวิจัยปฏิบัติการ</a:t>
            </a: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684213" y="476250"/>
            <a:ext cx="2087562" cy="360363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b="1">
                <a:solidFill>
                  <a:schemeClr val="bg1"/>
                </a:solidFill>
                <a:cs typeface="Angsana New" pitchFamily="18" charset="-34"/>
              </a:rPr>
              <a:t>กระบวนการบริหาร</a:t>
            </a:r>
          </a:p>
        </p:txBody>
      </p:sp>
      <p:sp>
        <p:nvSpPr>
          <p:cNvPr id="152583" name="Rectangle 7"/>
          <p:cNvSpPr>
            <a:spLocks noChangeArrowheads="1"/>
          </p:cNvSpPr>
          <p:nvPr/>
        </p:nvSpPr>
        <p:spPr bwMode="auto">
          <a:xfrm>
            <a:off x="3348038" y="476250"/>
            <a:ext cx="2592387" cy="358775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50000">
                <a:schemeClr val="bg1"/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b="1">
                <a:solidFill>
                  <a:srgbClr val="FF0000"/>
                </a:solidFill>
                <a:cs typeface="Angsana New" pitchFamily="18" charset="-34"/>
              </a:rPr>
              <a:t>กระบวนการพัฒนาคุณภาพ</a:t>
            </a:r>
          </a:p>
        </p:txBody>
      </p:sp>
      <p:sp>
        <p:nvSpPr>
          <p:cNvPr id="152584" name="Line 8"/>
          <p:cNvSpPr>
            <a:spLocks noChangeShapeType="1"/>
          </p:cNvSpPr>
          <p:nvPr/>
        </p:nvSpPr>
        <p:spPr bwMode="auto">
          <a:xfrm>
            <a:off x="2627313" y="908050"/>
            <a:ext cx="1152525" cy="0"/>
          </a:xfrm>
          <a:prstGeom prst="line">
            <a:avLst/>
          </a:prstGeom>
          <a:noFill/>
          <a:ln w="38100">
            <a:solidFill>
              <a:srgbClr val="99FF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5" name="Line 9"/>
          <p:cNvSpPr>
            <a:spLocks noChangeShapeType="1"/>
          </p:cNvSpPr>
          <p:nvPr/>
        </p:nvSpPr>
        <p:spPr bwMode="auto">
          <a:xfrm>
            <a:off x="5219700" y="908050"/>
            <a:ext cx="1152525" cy="0"/>
          </a:xfrm>
          <a:prstGeom prst="line">
            <a:avLst/>
          </a:prstGeom>
          <a:noFill/>
          <a:ln w="38100">
            <a:solidFill>
              <a:srgbClr val="99FF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6" name="Line 10"/>
          <p:cNvSpPr>
            <a:spLocks noChangeShapeType="1"/>
          </p:cNvSpPr>
          <p:nvPr/>
        </p:nvSpPr>
        <p:spPr bwMode="auto">
          <a:xfrm>
            <a:off x="1042988" y="51577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7" name="Line 11"/>
          <p:cNvSpPr>
            <a:spLocks noChangeShapeType="1"/>
          </p:cNvSpPr>
          <p:nvPr/>
        </p:nvSpPr>
        <p:spPr bwMode="auto">
          <a:xfrm>
            <a:off x="7524750" y="51577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8" name="Line 12"/>
          <p:cNvSpPr>
            <a:spLocks noChangeShapeType="1"/>
          </p:cNvSpPr>
          <p:nvPr/>
        </p:nvSpPr>
        <p:spPr bwMode="auto">
          <a:xfrm>
            <a:off x="1042988" y="5373688"/>
            <a:ext cx="6481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89" name="Line 13"/>
          <p:cNvSpPr>
            <a:spLocks noChangeShapeType="1"/>
          </p:cNvSpPr>
          <p:nvPr/>
        </p:nvSpPr>
        <p:spPr bwMode="auto">
          <a:xfrm>
            <a:off x="4572000" y="51577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468313" y="908050"/>
            <a:ext cx="2735262" cy="417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การวางแผน(</a:t>
            </a: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P)</a:t>
            </a:r>
            <a:endParaRPr lang="th-TH" sz="36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320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การนำแผนไป ปฏิบัติ</a:t>
            </a: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I)</a:t>
            </a:r>
            <a:endParaRPr lang="th-TH" sz="40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การกำกับ/ประเมินผล(</a:t>
            </a: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E)</a:t>
            </a:r>
            <a:endParaRPr lang="th-TH" sz="36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การย้อนกลับ(</a:t>
            </a:r>
            <a:r>
              <a:rPr lang="en-US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F)</a:t>
            </a:r>
            <a:endParaRPr lang="th-TH" sz="36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6156325" y="981075"/>
            <a:ext cx="2592388" cy="41195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Planning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2. Acting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3. Observing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4. Reflecting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2592" name="Text Box 16"/>
          <p:cNvSpPr txBox="1">
            <a:spLocks noChangeArrowheads="1"/>
          </p:cNvSpPr>
          <p:nvPr/>
        </p:nvSpPr>
        <p:spPr bwMode="auto">
          <a:xfrm>
            <a:off x="3419475" y="981075"/>
            <a:ext cx="2592388" cy="41195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Plan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2. Do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3. Check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marL="533400" indent="-533400">
              <a:spcBef>
                <a:spcPct val="50000"/>
              </a:spcBef>
            </a:pPr>
            <a:r>
              <a:rPr lang="en-US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4.  Act </a:t>
            </a:r>
            <a:endParaRPr lang="th-TH" sz="4800" b="1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0" y="5646738"/>
            <a:ext cx="9144000" cy="51911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/>
              <a:t>ความคล้ายคลึงของกระบวนการวิจัย กระบวนการบริหาร และกระบวนการพัฒนาคุณภาพ</a:t>
            </a:r>
          </a:p>
        </p:txBody>
      </p:sp>
      <p:sp>
        <p:nvSpPr>
          <p:cNvPr id="152594" name="Text Box 18"/>
          <p:cNvSpPr txBox="1">
            <a:spLocks noChangeArrowheads="1"/>
          </p:cNvSpPr>
          <p:nvPr/>
        </p:nvSpPr>
        <p:spPr bwMode="auto">
          <a:xfrm>
            <a:off x="6877050" y="1625600"/>
            <a:ext cx="1150938" cy="579438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วางแผน</a:t>
            </a:r>
          </a:p>
        </p:txBody>
      </p:sp>
      <p:sp>
        <p:nvSpPr>
          <p:cNvPr id="152596" name="Text Box 20"/>
          <p:cNvSpPr txBox="1">
            <a:spLocks noChangeArrowheads="1"/>
          </p:cNvSpPr>
          <p:nvPr/>
        </p:nvSpPr>
        <p:spPr bwMode="auto">
          <a:xfrm>
            <a:off x="6877050" y="2705100"/>
            <a:ext cx="1008063" cy="579438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ปฏิบัติ</a:t>
            </a:r>
          </a:p>
        </p:txBody>
      </p:sp>
      <p:sp>
        <p:nvSpPr>
          <p:cNvPr id="152597" name="Text Box 21"/>
          <p:cNvSpPr txBox="1">
            <a:spLocks noChangeArrowheads="1"/>
          </p:cNvSpPr>
          <p:nvPr/>
        </p:nvSpPr>
        <p:spPr bwMode="auto">
          <a:xfrm>
            <a:off x="6659563" y="3789363"/>
            <a:ext cx="1800225" cy="579437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/>
              <a:t>สังเกต,บันทึก</a:t>
            </a:r>
          </a:p>
        </p:txBody>
      </p:sp>
      <p:sp>
        <p:nvSpPr>
          <p:cNvPr id="152598" name="Text Box 22"/>
          <p:cNvSpPr txBox="1">
            <a:spLocks noChangeArrowheads="1"/>
          </p:cNvSpPr>
          <p:nvPr/>
        </p:nvSpPr>
        <p:spPr bwMode="auto">
          <a:xfrm>
            <a:off x="7669213" y="4868863"/>
            <a:ext cx="1474787" cy="519112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/>
              <a:t>สะท้อนผล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6" name="Group 2"/>
          <p:cNvGrpSpPr>
            <a:grpSpLocks/>
          </p:cNvGrpSpPr>
          <p:nvPr/>
        </p:nvGrpSpPr>
        <p:grpSpPr bwMode="auto">
          <a:xfrm>
            <a:off x="-36513" y="2133600"/>
            <a:ext cx="1800226" cy="1152525"/>
            <a:chOff x="113" y="1344"/>
            <a:chExt cx="1134" cy="726"/>
          </a:xfrm>
        </p:grpSpPr>
        <p:sp>
          <p:nvSpPr>
            <p:cNvPr id="103427" name="Oval 3"/>
            <p:cNvSpPr>
              <a:spLocks noChangeArrowheads="1"/>
            </p:cNvSpPr>
            <p:nvPr/>
          </p:nvSpPr>
          <p:spPr bwMode="auto">
            <a:xfrm>
              <a:off x="113" y="1344"/>
              <a:ext cx="1134" cy="72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28" name="Text Box 4"/>
            <p:cNvSpPr txBox="1">
              <a:spLocks noChangeArrowheads="1"/>
            </p:cNvSpPr>
            <p:nvPr/>
          </p:nvSpPr>
          <p:spPr bwMode="auto">
            <a:xfrm>
              <a:off x="142" y="1480"/>
              <a:ext cx="108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3600" b="1" dirty="0" smtClean="0">
                  <a:cs typeface="Angsana New" pitchFamily="18" charset="-34"/>
                </a:rPr>
                <a:t>งานประจำ</a:t>
              </a:r>
              <a:endParaRPr lang="th-TH" sz="3600" b="1" dirty="0">
                <a:cs typeface="Angsana New" pitchFamily="18" charset="-34"/>
              </a:endParaRPr>
            </a:p>
          </p:txBody>
        </p:sp>
      </p:grpSp>
      <p:grpSp>
        <p:nvGrpSpPr>
          <p:cNvPr id="103429" name="Group 5"/>
          <p:cNvGrpSpPr>
            <a:grpSpLocks/>
          </p:cNvGrpSpPr>
          <p:nvPr/>
        </p:nvGrpSpPr>
        <p:grpSpPr bwMode="auto">
          <a:xfrm>
            <a:off x="1835150" y="2133600"/>
            <a:ext cx="1800225" cy="1152525"/>
            <a:chOff x="1292" y="1344"/>
            <a:chExt cx="1134" cy="726"/>
          </a:xfrm>
        </p:grpSpPr>
        <p:sp>
          <p:nvSpPr>
            <p:cNvPr id="103430" name="Oval 6"/>
            <p:cNvSpPr>
              <a:spLocks noChangeArrowheads="1"/>
            </p:cNvSpPr>
            <p:nvPr/>
          </p:nvSpPr>
          <p:spPr bwMode="auto">
            <a:xfrm>
              <a:off x="1292" y="1344"/>
              <a:ext cx="1134" cy="72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31" name="Text Box 7"/>
            <p:cNvSpPr txBox="1">
              <a:spLocks noChangeArrowheads="1"/>
            </p:cNvSpPr>
            <p:nvPr/>
          </p:nvSpPr>
          <p:spPr bwMode="auto">
            <a:xfrm>
              <a:off x="1473" y="1480"/>
              <a:ext cx="95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3600" b="1">
                  <a:cs typeface="Angsana New" pitchFamily="18" charset="-34"/>
                </a:rPr>
                <a:t>การวิจัย</a:t>
              </a:r>
            </a:p>
          </p:txBody>
        </p:sp>
      </p:grp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1547813" y="4333875"/>
            <a:ext cx="15128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cs typeface="Angsana New" pitchFamily="18" charset="-34"/>
              </a:rPr>
              <a:t>เดิม</a:t>
            </a:r>
          </a:p>
        </p:txBody>
      </p:sp>
      <p:grpSp>
        <p:nvGrpSpPr>
          <p:cNvPr id="103433" name="Group 9"/>
          <p:cNvGrpSpPr>
            <a:grpSpLocks/>
          </p:cNvGrpSpPr>
          <p:nvPr/>
        </p:nvGrpSpPr>
        <p:grpSpPr bwMode="auto">
          <a:xfrm>
            <a:off x="3998913" y="2022475"/>
            <a:ext cx="1511300" cy="1754188"/>
            <a:chOff x="2519" y="1274"/>
            <a:chExt cx="952" cy="1105"/>
          </a:xfrm>
        </p:grpSpPr>
        <p:sp>
          <p:nvSpPr>
            <p:cNvPr id="103434" name="Oval 10"/>
            <p:cNvSpPr>
              <a:spLocks noChangeArrowheads="1"/>
            </p:cNvSpPr>
            <p:nvPr/>
          </p:nvSpPr>
          <p:spPr bwMode="auto">
            <a:xfrm>
              <a:off x="2519" y="1343"/>
              <a:ext cx="952" cy="998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35" name="Text Box 11"/>
            <p:cNvSpPr txBox="1">
              <a:spLocks noChangeArrowheads="1"/>
            </p:cNvSpPr>
            <p:nvPr/>
          </p:nvSpPr>
          <p:spPr bwMode="auto">
            <a:xfrm>
              <a:off x="2716" y="1274"/>
              <a:ext cx="590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3600" b="1" dirty="0" smtClean="0">
                  <a:cs typeface="Angsana New" pitchFamily="18" charset="-34"/>
                </a:rPr>
                <a:t>งานประจำ</a:t>
              </a:r>
              <a:endParaRPr lang="th-TH" sz="3600" b="1" dirty="0">
                <a:cs typeface="Angsana New" pitchFamily="18" charset="-34"/>
              </a:endParaRPr>
            </a:p>
          </p:txBody>
        </p:sp>
      </p:grpSp>
      <p:grpSp>
        <p:nvGrpSpPr>
          <p:cNvPr id="103436" name="Group 12"/>
          <p:cNvGrpSpPr>
            <a:grpSpLocks/>
          </p:cNvGrpSpPr>
          <p:nvPr/>
        </p:nvGrpSpPr>
        <p:grpSpPr bwMode="auto">
          <a:xfrm>
            <a:off x="5078413" y="2133600"/>
            <a:ext cx="1438275" cy="1584325"/>
            <a:chOff x="3199" y="1344"/>
            <a:chExt cx="906" cy="998"/>
          </a:xfrm>
        </p:grpSpPr>
        <p:sp>
          <p:nvSpPr>
            <p:cNvPr id="103437" name="Oval 13"/>
            <p:cNvSpPr>
              <a:spLocks noChangeArrowheads="1"/>
            </p:cNvSpPr>
            <p:nvPr/>
          </p:nvSpPr>
          <p:spPr bwMode="auto">
            <a:xfrm>
              <a:off x="3199" y="1344"/>
              <a:ext cx="816" cy="998"/>
            </a:xfrm>
            <a:prstGeom prst="ellipse">
              <a:avLst/>
            </a:prstGeom>
            <a:solidFill>
              <a:srgbClr val="CCFFCC">
                <a:alpha val="7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38" name="Text Box 14"/>
            <p:cNvSpPr txBox="1">
              <a:spLocks noChangeArrowheads="1"/>
            </p:cNvSpPr>
            <p:nvPr/>
          </p:nvSpPr>
          <p:spPr bwMode="auto">
            <a:xfrm>
              <a:off x="3516" y="1455"/>
              <a:ext cx="589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3600" b="1">
                  <a:cs typeface="Angsana New" pitchFamily="18" charset="-34"/>
                </a:rPr>
                <a:t>การวิจัย</a:t>
              </a:r>
            </a:p>
          </p:txBody>
        </p:sp>
      </p:grpSp>
      <p:grpSp>
        <p:nvGrpSpPr>
          <p:cNvPr id="103439" name="Group 15"/>
          <p:cNvGrpSpPr>
            <a:grpSpLocks/>
          </p:cNvGrpSpPr>
          <p:nvPr/>
        </p:nvGrpSpPr>
        <p:grpSpPr bwMode="auto">
          <a:xfrm>
            <a:off x="7021513" y="1989138"/>
            <a:ext cx="1943100" cy="1800225"/>
            <a:chOff x="4423" y="1434"/>
            <a:chExt cx="1224" cy="816"/>
          </a:xfrm>
        </p:grpSpPr>
        <p:sp>
          <p:nvSpPr>
            <p:cNvPr id="103440" name="Oval 16"/>
            <p:cNvSpPr>
              <a:spLocks noChangeArrowheads="1"/>
            </p:cNvSpPr>
            <p:nvPr/>
          </p:nvSpPr>
          <p:spPr bwMode="auto">
            <a:xfrm>
              <a:off x="4423" y="1434"/>
              <a:ext cx="1224" cy="816"/>
            </a:xfrm>
            <a:prstGeom prst="ellipse">
              <a:avLst/>
            </a:prstGeom>
            <a:solidFill>
              <a:srgbClr val="CC99FF"/>
            </a:solidFill>
            <a:ln w="57150" cmpd="thinThick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3441" name="Text Box 17"/>
            <p:cNvSpPr txBox="1">
              <a:spLocks noChangeArrowheads="1"/>
            </p:cNvSpPr>
            <p:nvPr/>
          </p:nvSpPr>
          <p:spPr bwMode="auto">
            <a:xfrm>
              <a:off x="4455" y="1698"/>
              <a:ext cx="1089" cy="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600" b="1" dirty="0" smtClean="0">
                  <a:cs typeface="Angsana New" pitchFamily="18" charset="-34"/>
                </a:rPr>
                <a:t>R2R</a:t>
              </a:r>
              <a:endParaRPr lang="th-TH" sz="3600" b="1" dirty="0">
                <a:cs typeface="Angsana New" pitchFamily="18" charset="-34"/>
              </a:endParaRPr>
            </a:p>
          </p:txBody>
        </p:sp>
      </p:grpSp>
      <p:sp>
        <p:nvSpPr>
          <p:cNvPr id="103442" name="AutoShape 18"/>
          <p:cNvSpPr>
            <a:spLocks noChangeArrowheads="1"/>
          </p:cNvSpPr>
          <p:nvPr/>
        </p:nvSpPr>
        <p:spPr bwMode="auto">
          <a:xfrm>
            <a:off x="6430963" y="2708275"/>
            <a:ext cx="504825" cy="433388"/>
          </a:xfrm>
          <a:prstGeom prst="rightArrow">
            <a:avLst>
              <a:gd name="adj1" fmla="val 50000"/>
              <a:gd name="adj2" fmla="val 291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03443" name="Text Box 19"/>
          <p:cNvSpPr txBox="1">
            <a:spLocks noChangeArrowheads="1"/>
          </p:cNvSpPr>
          <p:nvPr/>
        </p:nvSpPr>
        <p:spPr bwMode="auto">
          <a:xfrm>
            <a:off x="7019925" y="4302125"/>
            <a:ext cx="15128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cs typeface="Angsana New" pitchFamily="18" charset="-34"/>
              </a:rPr>
              <a:t>ใหม่</a:t>
            </a:r>
          </a:p>
        </p:txBody>
      </p:sp>
      <p:sp>
        <p:nvSpPr>
          <p:cNvPr id="103444" name="AutoShape 20"/>
          <p:cNvSpPr>
            <a:spLocks noChangeArrowheads="1"/>
          </p:cNvSpPr>
          <p:nvPr/>
        </p:nvSpPr>
        <p:spPr bwMode="auto">
          <a:xfrm>
            <a:off x="3995738" y="4405313"/>
            <a:ext cx="1655762" cy="576262"/>
          </a:xfrm>
          <a:prstGeom prst="rightArrow">
            <a:avLst>
              <a:gd name="adj1" fmla="val 50000"/>
              <a:gd name="adj2" fmla="val 718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03445" name="Text Box 21"/>
          <p:cNvSpPr txBox="1">
            <a:spLocks noChangeArrowheads="1"/>
          </p:cNvSpPr>
          <p:nvPr/>
        </p:nvSpPr>
        <p:spPr bwMode="auto">
          <a:xfrm>
            <a:off x="2195513" y="5945188"/>
            <a:ext cx="5327650" cy="584775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cs typeface="Angsana New" pitchFamily="18" charset="-34"/>
              </a:rPr>
              <a:t>ความสัมพันธ์ระหว่างการสอน</a:t>
            </a:r>
            <a:r>
              <a:rPr lang="th-TH" sz="3200" b="1" dirty="0" smtClean="0">
                <a:solidFill>
                  <a:schemeClr val="bg1"/>
                </a:solidFill>
                <a:cs typeface="Angsana New" pitchFamily="18" charset="-34"/>
              </a:rPr>
              <a:t>กับงานประจำ</a:t>
            </a:r>
            <a:endParaRPr lang="th-TH" sz="3200" b="1" dirty="0">
              <a:solidFill>
                <a:schemeClr val="bg1"/>
              </a:solidFill>
              <a:cs typeface="Angsana New" pitchFamily="18" charset="-34"/>
            </a:endParaRPr>
          </a:p>
        </p:txBody>
      </p:sp>
      <p:grpSp>
        <p:nvGrpSpPr>
          <p:cNvPr id="103446" name="Group 22"/>
          <p:cNvGrpSpPr>
            <a:grpSpLocks/>
          </p:cNvGrpSpPr>
          <p:nvPr/>
        </p:nvGrpSpPr>
        <p:grpSpPr bwMode="auto">
          <a:xfrm>
            <a:off x="5078413" y="2492375"/>
            <a:ext cx="433387" cy="792163"/>
            <a:chOff x="3199" y="1570"/>
            <a:chExt cx="273" cy="499"/>
          </a:xfrm>
        </p:grpSpPr>
        <p:sp>
          <p:nvSpPr>
            <p:cNvPr id="103447" name="Line 23"/>
            <p:cNvSpPr>
              <a:spLocks noChangeShapeType="1"/>
            </p:cNvSpPr>
            <p:nvPr/>
          </p:nvSpPr>
          <p:spPr bwMode="auto">
            <a:xfrm flipV="1">
              <a:off x="3199" y="1661"/>
              <a:ext cx="225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03448" name="Line 24"/>
            <p:cNvSpPr>
              <a:spLocks noChangeShapeType="1"/>
            </p:cNvSpPr>
            <p:nvPr/>
          </p:nvSpPr>
          <p:spPr bwMode="auto">
            <a:xfrm flipV="1">
              <a:off x="3199" y="1781"/>
              <a:ext cx="273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03449" name="Line 25"/>
            <p:cNvSpPr>
              <a:spLocks noChangeShapeType="1"/>
            </p:cNvSpPr>
            <p:nvPr/>
          </p:nvSpPr>
          <p:spPr bwMode="auto">
            <a:xfrm flipV="1">
              <a:off x="3244" y="1933"/>
              <a:ext cx="22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03450" name="Line 26"/>
            <p:cNvSpPr>
              <a:spLocks noChangeShapeType="1"/>
            </p:cNvSpPr>
            <p:nvPr/>
          </p:nvSpPr>
          <p:spPr bwMode="auto">
            <a:xfrm flipV="1">
              <a:off x="3243" y="1570"/>
              <a:ext cx="136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103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300"/>
                            </p:stCondLst>
                            <p:childTnLst>
                              <p:par>
                                <p:cTn id="4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300"/>
                            </p:stCondLst>
                            <p:childTnLst>
                              <p:par>
                                <p:cTn id="5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300"/>
                            </p:stCondLst>
                            <p:childTnLst>
                              <p:par>
                                <p:cTn id="6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3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300"/>
                            </p:stCondLst>
                            <p:childTnLst>
                              <p:par>
                                <p:cTn id="6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800"/>
                            </p:stCondLst>
                            <p:childTnLst>
                              <p:par>
                                <p:cTn id="7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70" decel="100000"/>
                                        <p:tgtEl>
                                          <p:spTgt spid="1034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70" decel="100000"/>
                                        <p:tgtEl>
                                          <p:spTgt spid="1034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800"/>
                            </p:stCondLst>
                            <p:childTnLst>
                              <p:par>
                                <p:cTn id="8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3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1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103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2" grpId="0"/>
      <p:bldP spid="103442" grpId="0" animBg="1"/>
      <p:bldP spid="103443" grpId="0"/>
      <p:bldP spid="103444" grpId="0" animBg="1"/>
      <p:bldP spid="1034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2843213" y="125413"/>
            <a:ext cx="3313112" cy="711200"/>
          </a:xfrm>
          <a:prstGeom prst="rect">
            <a:avLst/>
          </a:prstGeom>
          <a:solidFill>
            <a:srgbClr val="CC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cs typeface="Angsana New" pitchFamily="18" charset="-34"/>
              </a:rPr>
              <a:t>วงจรคุณภาพภายใน</a:t>
            </a: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4572000" y="5949950"/>
            <a:ext cx="4176713" cy="588963"/>
          </a:xfrm>
          <a:prstGeom prst="rect">
            <a:avLst/>
          </a:prstGeom>
          <a:solidFill>
            <a:srgbClr val="CC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cs typeface="Angsana New" pitchFamily="18" charset="-34"/>
              </a:rPr>
              <a:t>วงจรการวิจัย</a:t>
            </a:r>
            <a:r>
              <a:rPr lang="th-TH" sz="3200" b="1" dirty="0" smtClean="0">
                <a:solidFill>
                  <a:schemeClr val="bg1"/>
                </a:solidFill>
                <a:cs typeface="Angsana New" pitchFamily="18" charset="-34"/>
              </a:rPr>
              <a:t>ปฏิบัติการ</a:t>
            </a:r>
            <a:endParaRPr lang="th-TH" sz="3200" b="1" dirty="0">
              <a:solidFill>
                <a:schemeClr val="bg1"/>
              </a:solidFill>
              <a:cs typeface="Angsana New" pitchFamily="18" charset="-34"/>
            </a:endParaRPr>
          </a:p>
        </p:txBody>
      </p:sp>
      <p:sp>
        <p:nvSpPr>
          <p:cNvPr id="143364" name="Line 4"/>
          <p:cNvSpPr>
            <a:spLocks noChangeShapeType="1"/>
          </p:cNvSpPr>
          <p:nvPr/>
        </p:nvSpPr>
        <p:spPr bwMode="auto">
          <a:xfrm flipH="1">
            <a:off x="539750" y="4797425"/>
            <a:ext cx="4537075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3365" name="Line 5"/>
          <p:cNvSpPr>
            <a:spLocks noChangeShapeType="1"/>
          </p:cNvSpPr>
          <p:nvPr/>
        </p:nvSpPr>
        <p:spPr bwMode="auto">
          <a:xfrm flipH="1" flipV="1">
            <a:off x="596900" y="1917700"/>
            <a:ext cx="0" cy="28082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143366" name="Group 6"/>
          <p:cNvGrpSpPr>
            <a:grpSpLocks/>
          </p:cNvGrpSpPr>
          <p:nvPr/>
        </p:nvGrpSpPr>
        <p:grpSpPr bwMode="auto">
          <a:xfrm>
            <a:off x="395288" y="577850"/>
            <a:ext cx="3575050" cy="2706688"/>
            <a:chOff x="249" y="364"/>
            <a:chExt cx="2252" cy="1705"/>
          </a:xfrm>
        </p:grpSpPr>
        <p:sp>
          <p:nvSpPr>
            <p:cNvPr id="143367" name="Oval 7"/>
            <p:cNvSpPr>
              <a:spLocks noChangeArrowheads="1"/>
            </p:cNvSpPr>
            <p:nvPr/>
          </p:nvSpPr>
          <p:spPr bwMode="auto">
            <a:xfrm>
              <a:off x="572" y="541"/>
              <a:ext cx="1239" cy="127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3368" name="Text Box 8"/>
            <p:cNvSpPr txBox="1">
              <a:spLocks noChangeArrowheads="1"/>
            </p:cNvSpPr>
            <p:nvPr/>
          </p:nvSpPr>
          <p:spPr bwMode="auto">
            <a:xfrm>
              <a:off x="732" y="364"/>
              <a:ext cx="99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>
                  <a:cs typeface="Angsana New" pitchFamily="18" charset="-34"/>
                </a:rPr>
                <a:t>การวางแผน(</a:t>
              </a:r>
              <a:r>
                <a:rPr lang="en-US" sz="2400" b="1">
                  <a:cs typeface="Angsana New" pitchFamily="18" charset="-34"/>
                </a:rPr>
                <a:t>P)</a:t>
              </a:r>
              <a:endParaRPr lang="th-TH" sz="2400" b="1">
                <a:cs typeface="Angsana New" pitchFamily="18" charset="-34"/>
              </a:endParaRPr>
            </a:p>
          </p:txBody>
        </p:sp>
        <p:sp>
          <p:nvSpPr>
            <p:cNvPr id="143369" name="Text Box 9"/>
            <p:cNvSpPr txBox="1">
              <a:spLocks noChangeArrowheads="1"/>
            </p:cNvSpPr>
            <p:nvPr/>
          </p:nvSpPr>
          <p:spPr bwMode="auto">
            <a:xfrm>
              <a:off x="1452" y="951"/>
              <a:ext cx="1049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h-TH" b="1">
                  <a:cs typeface="Angsana New" pitchFamily="18" charset="-34"/>
                </a:rPr>
                <a:t>การปฏิบัติ(</a:t>
              </a:r>
              <a:r>
                <a:rPr lang="en-US" b="1">
                  <a:cs typeface="Angsana New" pitchFamily="18" charset="-34"/>
                </a:rPr>
                <a:t>D)</a:t>
              </a:r>
              <a:endParaRPr lang="th-TH" b="1">
                <a:cs typeface="Angsana New" pitchFamily="18" charset="-34"/>
              </a:endParaRPr>
            </a:p>
          </p:txBody>
        </p:sp>
        <p:sp>
          <p:nvSpPr>
            <p:cNvPr id="143370" name="Text Box 10"/>
            <p:cNvSpPr txBox="1">
              <a:spLocks noChangeArrowheads="1"/>
            </p:cNvSpPr>
            <p:nvPr/>
          </p:nvSpPr>
          <p:spPr bwMode="auto">
            <a:xfrm>
              <a:off x="249" y="951"/>
              <a:ext cx="1182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h-TH" b="1">
                  <a:cs typeface="Angsana New" pitchFamily="18" charset="-34"/>
                </a:rPr>
                <a:t>การปรับปรุง(</a:t>
              </a:r>
              <a:r>
                <a:rPr lang="en-US" b="1">
                  <a:cs typeface="Angsana New" pitchFamily="18" charset="-34"/>
                </a:rPr>
                <a:t>A)</a:t>
              </a:r>
              <a:endParaRPr lang="th-TH" b="1">
                <a:cs typeface="Angsana New" pitchFamily="18" charset="-34"/>
              </a:endParaRPr>
            </a:p>
          </p:txBody>
        </p:sp>
        <p:sp>
          <p:nvSpPr>
            <p:cNvPr id="143371" name="Text Box 11"/>
            <p:cNvSpPr txBox="1">
              <a:spLocks noChangeArrowheads="1"/>
            </p:cNvSpPr>
            <p:nvPr/>
          </p:nvSpPr>
          <p:spPr bwMode="auto">
            <a:xfrm>
              <a:off x="874" y="1661"/>
              <a:ext cx="1003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h-TH" sz="2400" b="1">
                  <a:cs typeface="Angsana New" pitchFamily="18" charset="-34"/>
                </a:rPr>
                <a:t>การประเมิน(</a:t>
              </a:r>
              <a:r>
                <a:rPr lang="en-US" sz="2400" b="1">
                  <a:cs typeface="Angsana New" pitchFamily="18" charset="-34"/>
                </a:rPr>
                <a:t>C)</a:t>
              </a:r>
              <a:endParaRPr lang="th-TH" sz="2400" b="1">
                <a:cs typeface="Angsana New" pitchFamily="18" charset="-34"/>
              </a:endParaRPr>
            </a:p>
          </p:txBody>
        </p:sp>
        <p:sp>
          <p:nvSpPr>
            <p:cNvPr id="143372" name="Line 12"/>
            <p:cNvSpPr>
              <a:spLocks noChangeShapeType="1"/>
            </p:cNvSpPr>
            <p:nvPr/>
          </p:nvSpPr>
          <p:spPr bwMode="auto">
            <a:xfrm flipH="1" flipV="1">
              <a:off x="575" y="1241"/>
              <a:ext cx="42" cy="1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73" name="Line 13"/>
            <p:cNvSpPr>
              <a:spLocks noChangeShapeType="1"/>
            </p:cNvSpPr>
            <p:nvPr/>
          </p:nvSpPr>
          <p:spPr bwMode="auto">
            <a:xfrm flipV="1">
              <a:off x="800" y="626"/>
              <a:ext cx="129" cy="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74" name="Line 14"/>
            <p:cNvSpPr>
              <a:spLocks noChangeShapeType="1"/>
            </p:cNvSpPr>
            <p:nvPr/>
          </p:nvSpPr>
          <p:spPr bwMode="auto">
            <a:xfrm>
              <a:off x="1733" y="861"/>
              <a:ext cx="69" cy="1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75" name="Line 15"/>
            <p:cNvSpPr>
              <a:spLocks noChangeShapeType="1"/>
            </p:cNvSpPr>
            <p:nvPr/>
          </p:nvSpPr>
          <p:spPr bwMode="auto">
            <a:xfrm flipH="1">
              <a:off x="1512" y="1606"/>
              <a:ext cx="129" cy="14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76" name="Line 16"/>
            <p:cNvSpPr>
              <a:spLocks noChangeShapeType="1"/>
            </p:cNvSpPr>
            <p:nvPr/>
          </p:nvSpPr>
          <p:spPr bwMode="auto">
            <a:xfrm>
              <a:off x="703" y="1661"/>
              <a:ext cx="6" cy="4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43377" name="Line 17"/>
          <p:cNvSpPr>
            <a:spLocks noChangeShapeType="1"/>
          </p:cNvSpPr>
          <p:nvPr/>
        </p:nvSpPr>
        <p:spPr bwMode="auto">
          <a:xfrm flipV="1">
            <a:off x="1116013" y="3284538"/>
            <a:ext cx="5543550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none" w="lg" len="lg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143378" name="Group 18"/>
          <p:cNvGrpSpPr>
            <a:grpSpLocks/>
          </p:cNvGrpSpPr>
          <p:nvPr/>
        </p:nvGrpSpPr>
        <p:grpSpPr bwMode="auto">
          <a:xfrm>
            <a:off x="4846638" y="3284538"/>
            <a:ext cx="3708400" cy="2460625"/>
            <a:chOff x="3068" y="2069"/>
            <a:chExt cx="2336" cy="1550"/>
          </a:xfrm>
        </p:grpSpPr>
        <p:sp>
          <p:nvSpPr>
            <p:cNvPr id="143379" name="Oval 19"/>
            <p:cNvSpPr>
              <a:spLocks noChangeArrowheads="1"/>
            </p:cNvSpPr>
            <p:nvPr/>
          </p:nvSpPr>
          <p:spPr bwMode="auto">
            <a:xfrm>
              <a:off x="3475" y="2292"/>
              <a:ext cx="1239" cy="1271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3380" name="Text Box 20"/>
            <p:cNvSpPr txBox="1">
              <a:spLocks noChangeArrowheads="1"/>
            </p:cNvSpPr>
            <p:nvPr/>
          </p:nvSpPr>
          <p:spPr bwMode="auto">
            <a:xfrm>
              <a:off x="3662" y="2214"/>
              <a:ext cx="99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h-TH" sz="2400" b="1">
                  <a:cs typeface="Angsana New" pitchFamily="18" charset="-34"/>
                </a:rPr>
                <a:t>การวางแผน(</a:t>
              </a:r>
              <a:r>
                <a:rPr lang="en-US" sz="2400" b="1">
                  <a:cs typeface="Angsana New" pitchFamily="18" charset="-34"/>
                </a:rPr>
                <a:t>P)</a:t>
              </a:r>
              <a:endParaRPr lang="th-TH" sz="2400" b="1">
                <a:cs typeface="Angsana New" pitchFamily="18" charset="-34"/>
              </a:endParaRPr>
            </a:p>
          </p:txBody>
        </p:sp>
        <p:sp>
          <p:nvSpPr>
            <p:cNvPr id="143381" name="Text Box 21"/>
            <p:cNvSpPr txBox="1">
              <a:spLocks noChangeArrowheads="1"/>
            </p:cNvSpPr>
            <p:nvPr/>
          </p:nvSpPr>
          <p:spPr bwMode="auto">
            <a:xfrm>
              <a:off x="4355" y="2720"/>
              <a:ext cx="1049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h-TH" b="1">
                  <a:cs typeface="Angsana New" pitchFamily="18" charset="-34"/>
                </a:rPr>
                <a:t>การปฏิบัติ(</a:t>
              </a:r>
              <a:r>
                <a:rPr lang="en-US" b="1">
                  <a:cs typeface="Angsana New" pitchFamily="18" charset="-34"/>
                </a:rPr>
                <a:t>A)</a:t>
              </a:r>
              <a:endParaRPr lang="th-TH" b="1">
                <a:cs typeface="Angsana New" pitchFamily="18" charset="-34"/>
              </a:endParaRPr>
            </a:p>
          </p:txBody>
        </p:sp>
        <p:sp>
          <p:nvSpPr>
            <p:cNvPr id="143382" name="Text Box 22"/>
            <p:cNvSpPr txBox="1">
              <a:spLocks noChangeArrowheads="1"/>
            </p:cNvSpPr>
            <p:nvPr/>
          </p:nvSpPr>
          <p:spPr bwMode="auto">
            <a:xfrm>
              <a:off x="3068" y="2702"/>
              <a:ext cx="1153" cy="5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h-TH" b="1">
                  <a:cs typeface="Angsana New" pitchFamily="18" charset="-34"/>
                </a:rPr>
                <a:t>การสะท้อนผล</a:t>
              </a:r>
              <a:br>
                <a:rPr lang="th-TH" b="1">
                  <a:cs typeface="Angsana New" pitchFamily="18" charset="-34"/>
                </a:rPr>
              </a:br>
              <a:r>
                <a:rPr lang="th-TH" b="1">
                  <a:cs typeface="Angsana New" pitchFamily="18" charset="-34"/>
                </a:rPr>
                <a:t>และปรับปรุง</a:t>
              </a:r>
              <a:r>
                <a:rPr lang="th-TH" sz="2400" b="1">
                  <a:cs typeface="Angsana New" pitchFamily="18" charset="-34"/>
                </a:rPr>
                <a:t>(</a:t>
              </a:r>
              <a:r>
                <a:rPr lang="en-US" sz="2400" b="1">
                  <a:cs typeface="Angsana New" pitchFamily="18" charset="-34"/>
                </a:rPr>
                <a:t>R)</a:t>
              </a:r>
              <a:endParaRPr lang="th-TH" sz="2400" b="1">
                <a:cs typeface="Angsana New" pitchFamily="18" charset="-34"/>
              </a:endParaRPr>
            </a:p>
          </p:txBody>
        </p:sp>
        <p:sp>
          <p:nvSpPr>
            <p:cNvPr id="143383" name="Text Box 23"/>
            <p:cNvSpPr txBox="1">
              <a:spLocks noChangeArrowheads="1"/>
            </p:cNvSpPr>
            <p:nvPr/>
          </p:nvSpPr>
          <p:spPr bwMode="auto">
            <a:xfrm>
              <a:off x="3768" y="3331"/>
              <a:ext cx="919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h-TH" sz="2400" b="1">
                  <a:cs typeface="Angsana New" pitchFamily="18" charset="-34"/>
                </a:rPr>
                <a:t>การสังเกต(</a:t>
              </a:r>
              <a:r>
                <a:rPr lang="en-US" sz="2400" b="1">
                  <a:cs typeface="Angsana New" pitchFamily="18" charset="-34"/>
                </a:rPr>
                <a:t>O)</a:t>
              </a:r>
              <a:endParaRPr lang="th-TH" sz="2400" b="1">
                <a:cs typeface="Angsana New" pitchFamily="18" charset="-34"/>
              </a:endParaRPr>
            </a:p>
          </p:txBody>
        </p:sp>
        <p:sp>
          <p:nvSpPr>
            <p:cNvPr id="143384" name="Line 24"/>
            <p:cNvSpPr>
              <a:spLocks noChangeShapeType="1"/>
            </p:cNvSpPr>
            <p:nvPr/>
          </p:nvSpPr>
          <p:spPr bwMode="auto">
            <a:xfrm flipH="1" flipV="1">
              <a:off x="3541" y="3199"/>
              <a:ext cx="110" cy="1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85" name="Line 25"/>
            <p:cNvSpPr>
              <a:spLocks noChangeShapeType="1"/>
            </p:cNvSpPr>
            <p:nvPr/>
          </p:nvSpPr>
          <p:spPr bwMode="auto">
            <a:xfrm flipV="1">
              <a:off x="3694" y="2368"/>
              <a:ext cx="129" cy="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86" name="Line 26"/>
            <p:cNvSpPr>
              <a:spLocks noChangeShapeType="1"/>
            </p:cNvSpPr>
            <p:nvPr/>
          </p:nvSpPr>
          <p:spPr bwMode="auto">
            <a:xfrm>
              <a:off x="4636" y="2612"/>
              <a:ext cx="69" cy="1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87" name="Line 27"/>
            <p:cNvSpPr>
              <a:spLocks noChangeShapeType="1"/>
            </p:cNvSpPr>
            <p:nvPr/>
          </p:nvSpPr>
          <p:spPr bwMode="auto">
            <a:xfrm flipH="1">
              <a:off x="4415" y="3357"/>
              <a:ext cx="129" cy="14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3388" name="Line 28"/>
            <p:cNvSpPr>
              <a:spLocks noChangeShapeType="1"/>
            </p:cNvSpPr>
            <p:nvPr/>
          </p:nvSpPr>
          <p:spPr bwMode="auto">
            <a:xfrm>
              <a:off x="4168" y="2069"/>
              <a:ext cx="6" cy="22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sysDot"/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43389" name="Text Box 29"/>
          <p:cNvSpPr txBox="1">
            <a:spLocks noChangeArrowheads="1"/>
          </p:cNvSpPr>
          <p:nvPr/>
        </p:nvSpPr>
        <p:spPr bwMode="auto">
          <a:xfrm>
            <a:off x="4140200" y="2133600"/>
            <a:ext cx="4032250" cy="1066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rgbClr val="333300"/>
                </a:solidFill>
                <a:cs typeface="Angsana New" pitchFamily="18" charset="-34"/>
              </a:rPr>
              <a:t>หากยังไม่มีวิธีการแก้ไขปัญหา</a:t>
            </a:r>
            <a:br>
              <a:rPr lang="th-TH" sz="3200" b="1">
                <a:solidFill>
                  <a:srgbClr val="333300"/>
                </a:solidFill>
                <a:cs typeface="Angsana New" pitchFamily="18" charset="-34"/>
              </a:rPr>
            </a:br>
            <a:r>
              <a:rPr lang="th-TH" sz="3200" b="1">
                <a:solidFill>
                  <a:srgbClr val="333300"/>
                </a:solidFill>
                <a:cs typeface="Angsana New" pitchFamily="18" charset="-34"/>
              </a:rPr>
              <a:t>จำเป็นต้องสืบค้นด้วยการวิจัย</a:t>
            </a:r>
          </a:p>
        </p:txBody>
      </p:sp>
      <p:sp>
        <p:nvSpPr>
          <p:cNvPr id="143390" name="Text Box 30"/>
          <p:cNvSpPr txBox="1">
            <a:spLocks noChangeArrowheads="1"/>
          </p:cNvSpPr>
          <p:nvPr/>
        </p:nvSpPr>
        <p:spPr bwMode="auto">
          <a:xfrm>
            <a:off x="611188" y="4076700"/>
            <a:ext cx="4465637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rgbClr val="0000CC"/>
                </a:solidFill>
                <a:cs typeface="Angsana New" pitchFamily="18" charset="-34"/>
              </a:rPr>
              <a:t>นำข้อค้นพบจากการวิจัยสู่การปฏิบัติอีก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95288" y="260350"/>
            <a:ext cx="8424862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5400" b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หลักการสำคัญที่เป็นพื้นฐานของคุณภาพคือ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87338" y="1484313"/>
            <a:ext cx="8532812" cy="5302250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thaiDist">
              <a:spcBef>
                <a:spcPct val="50000"/>
              </a:spcBef>
            </a:pPr>
            <a:r>
              <a:rPr lang="th-TH" sz="57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	การปรับปรุงอย่างต่อเนื่อง  ดีแล้วยังไม่พอ จะมีทางที่ดีกว่าอยู่เสมอ  มีวิธีแก้ปัญหาทีดีกว่า  เมื่อตั้งใจอย่างนี้แล้วจึงกำหนดมาตรฐานให้สูงขึ้น  ลงมือทำ  คิดหาวิธีประเมินผล  พิจารณาช่องว่างระหว่างผลที่เกิดกับผลที่ต้องการจะให้เกิด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285720" y="142852"/>
            <a:ext cx="4897437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43684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th-TH" sz="4800" b="1" dirty="0">
                <a:cs typeface="Angsana New" pitchFamily="18" charset="-34"/>
              </a:rPr>
              <a:t>คำถามเกี่ยวกับกระบวนการ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714348" y="1142984"/>
            <a:ext cx="8188325" cy="5509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SzPct val="120000"/>
              <a:buFont typeface="Wingdings" pitchFamily="2" charset="2"/>
              <a:buNone/>
            </a:pPr>
            <a:endParaRPr lang="th-TH" sz="4400" b="1" dirty="0">
              <a:solidFill>
                <a:schemeClr val="tx2"/>
              </a:solidFill>
              <a:cs typeface="Angsana New" pitchFamily="18" charset="-34"/>
            </a:endParaRPr>
          </a:p>
          <a:p>
            <a:pPr>
              <a:buSzPct val="120000"/>
              <a:buFont typeface="Wingdings" pitchFamily="2" charset="2"/>
              <a:buChar char="q"/>
            </a:pP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 การใช้กิจกรรม...</a:t>
            </a:r>
            <a:r>
              <a:rPr lang="en-US" sz="4400" b="1" dirty="0">
                <a:solidFill>
                  <a:schemeClr val="tx2"/>
                </a:solidFill>
                <a:cs typeface="Angsana New" pitchFamily="18" charset="-34"/>
              </a:rPr>
              <a:t>X</a:t>
            </a: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.. ทำให้พฤติกรรม </a:t>
            </a:r>
            <a:r>
              <a:rPr lang="en-US" sz="4400" b="1" dirty="0">
                <a:solidFill>
                  <a:schemeClr val="tx2"/>
                </a:solidFill>
                <a:cs typeface="Angsana New" pitchFamily="18" charset="-34"/>
              </a:rPr>
              <a:t>Y</a:t>
            </a: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 ของ</a:t>
            </a:r>
            <a:r>
              <a:rPr lang="th-TH" sz="4400" b="1" dirty="0" smtClean="0">
                <a:solidFill>
                  <a:schemeClr val="tx2"/>
                </a:solidFill>
                <a:cs typeface="Angsana New" pitchFamily="18" charset="-34"/>
              </a:rPr>
              <a:t>ผู้รับบริการเปลี่ยนแปลง</a:t>
            </a: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เพียงใด?</a:t>
            </a:r>
          </a:p>
          <a:p>
            <a:pPr>
              <a:buSzPct val="120000"/>
              <a:buFont typeface="Wingdings" pitchFamily="2" charset="2"/>
              <a:buChar char="q"/>
            </a:pP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 การใช้วิธีการ... และวิธีการ ... แก้ปัญหา .. ทำให้เกิดผลแตกต่างกันหรือไม่ ?</a:t>
            </a:r>
          </a:p>
          <a:p>
            <a:pPr>
              <a:buSzPct val="120000"/>
              <a:buFont typeface="Wingdings" pitchFamily="2" charset="2"/>
              <a:buChar char="q"/>
            </a:pP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 สาเหตุของพฤติกรรมเบี่ยงเบน ... เกิดจากอะไรบ้าง ?</a:t>
            </a:r>
          </a:p>
          <a:p>
            <a:pPr>
              <a:buSzPct val="120000"/>
              <a:buFont typeface="Wingdings" pitchFamily="2" charset="2"/>
              <a:buNone/>
            </a:pPr>
            <a:r>
              <a:rPr lang="th-TH" sz="4400" b="1" dirty="0">
                <a:solidFill>
                  <a:schemeClr val="tx2"/>
                </a:solidFill>
                <a:cs typeface="Angsana New" pitchFamily="18" charset="-34"/>
              </a:rPr>
              <a:t>                                 ฯลฯ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28596" y="1909756"/>
            <a:ext cx="336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latin typeface="Angsana New" pitchFamily="18" charset="-34"/>
                <a:cs typeface="Angsana New" pitchFamily="18" charset="-34"/>
              </a:rPr>
              <a:t>1</a:t>
            </a:r>
            <a:endParaRPr lang="th-TH" sz="3600" b="1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560388" y="24701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h-TH" b="1">
              <a:cs typeface="Angsana New" pitchFamily="18" charset="-34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28596" y="3143248"/>
            <a:ext cx="3545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latin typeface="Angsana New" pitchFamily="18" charset="-34"/>
                <a:cs typeface="Angsana New" pitchFamily="18" charset="-34"/>
              </a:rPr>
              <a:t>2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428596" y="4500570"/>
            <a:ext cx="215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latin typeface="Angsana New" pitchFamily="18" charset="-34"/>
                <a:cs typeface="Angsana New" pitchFamily="18" charset="-34"/>
              </a:rPr>
              <a:t>3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ext Box 2"/>
          <p:cNvSpPr txBox="1">
            <a:spLocks noChangeArrowheads="1"/>
          </p:cNvSpPr>
          <p:nvPr/>
        </p:nvSpPr>
        <p:spPr bwMode="auto">
          <a:xfrm>
            <a:off x="1524000" y="228600"/>
            <a:ext cx="6288088" cy="1006475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th-TH" sz="6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เครื่องมือสำคัญที่ใช้ในการวิจัย</a:t>
            </a:r>
            <a:endParaRPr lang="th-TH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68963" name="Oval 3"/>
          <p:cNvSpPr>
            <a:spLocks noChangeArrowheads="1"/>
          </p:cNvSpPr>
          <p:nvPr/>
        </p:nvSpPr>
        <p:spPr bwMode="auto">
          <a:xfrm>
            <a:off x="3124200" y="2133600"/>
            <a:ext cx="2133600" cy="13716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แนวทางการปฏิบัติการ</a:t>
            </a:r>
            <a:endParaRPr lang="th-TH" sz="2400" b="1" dirty="0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68964" name="Oval 4"/>
          <p:cNvSpPr>
            <a:spLocks noChangeArrowheads="1"/>
          </p:cNvSpPr>
          <p:nvPr/>
        </p:nvSpPr>
        <p:spPr bwMode="auto">
          <a:xfrm>
            <a:off x="5410200" y="4495800"/>
            <a:ext cx="2438400" cy="12192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เครื่องมือแนวทางฯ</a:t>
            </a:r>
            <a:endParaRPr lang="th-TH" dirty="0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68965" name="Oval 5"/>
          <p:cNvSpPr>
            <a:spLocks noChangeArrowheads="1"/>
          </p:cNvSpPr>
          <p:nvPr/>
        </p:nvSpPr>
        <p:spPr bwMode="auto">
          <a:xfrm>
            <a:off x="990600" y="4495800"/>
            <a:ext cx="2209800" cy="12192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th-TH" sz="4000" b="1">
                <a:latin typeface="Angsana New" pitchFamily="18" charset="-34"/>
                <a:cs typeface="Angsana New" pitchFamily="18" charset="-34"/>
              </a:rPr>
              <a:t>นวัตกรรม</a:t>
            </a:r>
            <a:endParaRPr lang="th-TH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68966" name="Line 6"/>
          <p:cNvSpPr>
            <a:spLocks noChangeShapeType="1"/>
          </p:cNvSpPr>
          <p:nvPr/>
        </p:nvSpPr>
        <p:spPr bwMode="auto">
          <a:xfrm>
            <a:off x="5029200" y="3352800"/>
            <a:ext cx="990600" cy="10668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68967" name="Line 7"/>
          <p:cNvSpPr>
            <a:spLocks noChangeShapeType="1"/>
          </p:cNvSpPr>
          <p:nvPr/>
        </p:nvSpPr>
        <p:spPr bwMode="auto">
          <a:xfrm>
            <a:off x="3352800" y="5257800"/>
            <a:ext cx="21336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68968" name="Line 8"/>
          <p:cNvSpPr>
            <a:spLocks noChangeShapeType="1"/>
          </p:cNvSpPr>
          <p:nvPr/>
        </p:nvSpPr>
        <p:spPr bwMode="auto">
          <a:xfrm flipH="1">
            <a:off x="2590800" y="3505200"/>
            <a:ext cx="838200" cy="9906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68969" name="Text Box 9"/>
          <p:cNvSpPr txBox="1">
            <a:spLocks noChangeArrowheads="1"/>
          </p:cNvSpPr>
          <p:nvPr/>
        </p:nvSpPr>
        <p:spPr bwMode="auto">
          <a:xfrm>
            <a:off x="1355725" y="5934075"/>
            <a:ext cx="5948363" cy="5191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th-TH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เครื่องมือแต่ละประเภทนำไปพัฒนาเป็นผลงานทางวิชาการได้</a:t>
            </a:r>
            <a:endParaRPr lang="th-TH" dirty="0">
              <a:solidFill>
                <a:schemeClr val="bg1"/>
              </a:solidFill>
              <a:latin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609600"/>
          </a:xfrm>
          <a:solidFill>
            <a:schemeClr val="bg1"/>
          </a:solidFill>
        </p:spPr>
        <p:txBody>
          <a:bodyPr lIns="18000" tIns="10800" rIns="18000" bIns="10800"/>
          <a:lstStyle/>
          <a:p>
            <a:r>
              <a:rPr lang="th-TH" sz="5200" b="1" u="sng" dirty="0"/>
              <a:t>หัวข้อการ</a:t>
            </a:r>
            <a:r>
              <a:rPr lang="th-TH" sz="5200" b="1" u="sng" dirty="0" smtClean="0"/>
              <a:t>เขียนโครงการวิจัย</a:t>
            </a:r>
            <a:endParaRPr lang="th-TH" sz="5200" b="1" u="sng" dirty="0"/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4213" y="692150"/>
            <a:ext cx="8280400" cy="5761038"/>
          </a:xfrm>
          <a:solidFill>
            <a:schemeClr val="accent1"/>
          </a:solidFill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th-TH" sz="4200" b="1" dirty="0" smtClean="0"/>
              <a:t>บท</a:t>
            </a:r>
            <a:r>
              <a:rPr lang="th-TH" sz="4200" b="1" dirty="0"/>
              <a:t>นำ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ความเป็นมาและความสำคัญ</a:t>
            </a:r>
            <a:r>
              <a:rPr lang="th-TH" sz="4200" b="1" dirty="0" smtClean="0"/>
              <a:t>ของปัญหา</a:t>
            </a:r>
            <a:endParaRPr lang="th-TH" sz="30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คำถามวิจัย (เขียนเป็นข้อๆ)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วัตถุประสงค์ของการวิจัย </a:t>
            </a:r>
            <a:r>
              <a:rPr lang="th-TH" sz="3000" b="1" dirty="0"/>
              <a:t>(เขียนให้สอดคล้องกับคำถามวิจัย)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สมมุติฐานการวิจัย </a:t>
            </a:r>
            <a:r>
              <a:rPr lang="th-TH" sz="2600" b="1" dirty="0"/>
              <a:t>(เขียนจากวัตถุประสงค์ข้อที่มีการเปรียบเทียบ)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ขอบเขตการวิจัย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ประโยชน์ที่คาดว่าจะได้รับ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th-TH" sz="4200" b="1" dirty="0"/>
              <a:t>		นิยามปฏิบัติการ </a:t>
            </a: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02550" cy="960438"/>
          </a:xfrm>
          <a:solidFill>
            <a:schemeClr val="bg1"/>
          </a:solidFill>
          <a:ln/>
        </p:spPr>
        <p:txBody>
          <a:bodyPr lIns="18000" tIns="10800" rIns="18000" bIns="10800"/>
          <a:lstStyle/>
          <a:p>
            <a:pPr algn="l"/>
            <a:r>
              <a:rPr lang="th-TH" sz="5200" b="1" dirty="0">
                <a:solidFill>
                  <a:schemeClr val="tx1"/>
                </a:solidFill>
              </a:rPr>
              <a:t> ความเป็นมาและความสำคัญของปัญหา</a:t>
            </a:r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00113" y="1565275"/>
            <a:ext cx="8208962" cy="4456113"/>
          </a:xfrm>
          <a:solidFill>
            <a:schemeClr val="bg1"/>
          </a:solidFill>
        </p:spPr>
        <p:txBody>
          <a:bodyPr/>
          <a:lstStyle/>
          <a:p>
            <a:pPr>
              <a:buFontTx/>
              <a:buNone/>
            </a:pPr>
            <a:r>
              <a:rPr lang="en-US" sz="3600" b="1" dirty="0"/>
              <a:t>@ </a:t>
            </a:r>
            <a:r>
              <a:rPr lang="th-TH" sz="3600" b="1" dirty="0"/>
              <a:t>เริ่มจากเรื่องกว้างๆ หรือเรื่องทั่วๆไป  ไปสู่เรื่องเฉพาะที่เราทำวิจัย</a:t>
            </a:r>
          </a:p>
          <a:p>
            <a:pPr>
              <a:buFontTx/>
              <a:buNone/>
            </a:pPr>
            <a:r>
              <a:rPr lang="en-US" sz="3600" b="1" dirty="0"/>
              <a:t>@ </a:t>
            </a:r>
            <a:r>
              <a:rPr lang="th-TH" sz="3600" b="1" dirty="0"/>
              <a:t>มีการอ้างอิงกรณียกข้อความของคนอื่นมา</a:t>
            </a:r>
          </a:p>
          <a:p>
            <a:pPr>
              <a:buFontTx/>
              <a:buNone/>
            </a:pPr>
            <a:r>
              <a:rPr lang="en-US" sz="3600" b="1" dirty="0" smtClean="0"/>
              <a:t>@ </a:t>
            </a:r>
            <a:r>
              <a:rPr lang="th-TH" sz="3600" b="1" dirty="0" smtClean="0"/>
              <a:t>ระบุปัญหา </a:t>
            </a:r>
            <a:r>
              <a:rPr lang="th-TH" sz="3600" b="1" dirty="0"/>
              <a:t>และแนวทางแก้ไข</a:t>
            </a:r>
          </a:p>
          <a:p>
            <a:pPr>
              <a:buFontTx/>
              <a:buNone/>
            </a:pPr>
            <a:r>
              <a:rPr lang="en-US" sz="3600" b="1" dirty="0"/>
              <a:t>@ </a:t>
            </a:r>
            <a:r>
              <a:rPr lang="th-TH" sz="3600" b="1" dirty="0"/>
              <a:t>อธิบายเหตุผลการเลือกวิธีแก้ไข(นวัตกรรม)</a:t>
            </a:r>
          </a:p>
          <a:p>
            <a:pPr>
              <a:buFontTx/>
              <a:buNone/>
            </a:pPr>
            <a:r>
              <a:rPr lang="th-TH" sz="3600" b="1" dirty="0"/>
              <a:t> </a:t>
            </a:r>
          </a:p>
        </p:txBody>
      </p:sp>
      <p:sp>
        <p:nvSpPr>
          <p:cNvPr id="5" name="Isosceles Triangle 4"/>
          <p:cNvSpPr/>
          <p:nvPr/>
        </p:nvSpPr>
        <p:spPr>
          <a:xfrm rot="10800000">
            <a:off x="3286116" y="4786322"/>
            <a:ext cx="2286016" cy="17859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วัตถุประสงค์ของการวิจัย</a:t>
            </a:r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162050"/>
            <a:ext cx="8418512" cy="5075238"/>
          </a:xfrm>
          <a:solidFill>
            <a:schemeClr val="accent2"/>
          </a:solidFill>
        </p:spPr>
        <p:txBody>
          <a:bodyPr/>
          <a:lstStyle/>
          <a:p>
            <a:pPr marL="0" indent="0">
              <a:buFontTx/>
              <a:buNone/>
            </a:pPr>
            <a:r>
              <a:rPr lang="th-TH" sz="3600" b="1">
                <a:solidFill>
                  <a:schemeClr val="bg1"/>
                </a:solidFill>
              </a:rPr>
              <a:t>     1. เป็นการแปลงคำถามวิจัยให้เป็นประโยคบอกเล่าว่าจะทำอะไรที่จะเป็นการตอบคำถามนั้นๆ</a:t>
            </a:r>
          </a:p>
          <a:p>
            <a:pPr marL="0" indent="0">
              <a:buFontTx/>
              <a:buNone/>
            </a:pPr>
            <a:r>
              <a:rPr lang="th-TH" sz="3600" b="1">
                <a:solidFill>
                  <a:schemeClr val="bg1"/>
                </a:solidFill>
              </a:rPr>
              <a:t>     2. มักจะเกี่ยวข้องกับการเปรียบเทียบ  เพราะจะเป็นวิธีที่จะตอบคำถามเกี่ยวกับการเปลี่ยนแปลงที่เกิดขึ้นจากการแก้ปัญหา/พัฒนางานนั้นๆ </a:t>
            </a:r>
          </a:p>
          <a:p>
            <a:pPr marL="0" indent="0">
              <a:buFontTx/>
              <a:buNone/>
            </a:pPr>
            <a:r>
              <a:rPr lang="th-TH" sz="3600" b="1">
                <a:solidFill>
                  <a:schemeClr val="bg1"/>
                </a:solidFill>
              </a:rPr>
              <a:t>     3. กล่าวครอบคลุมพฤติกรรมที่จะเกิดขึ้นในกลุ่มเป้าหมายอย่างครบถ้วน  หรือแสดงให้เห็นถึงผลลัพธ์หลายๆอย่างที่เกิดขึ้นจากการวิจัยครั้งนี้</a:t>
            </a: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สมมุติฐานการวิจัย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196975"/>
            <a:ext cx="8418512" cy="4914900"/>
          </a:xfrm>
          <a:solidFill>
            <a:schemeClr val="accent1"/>
          </a:solidFill>
        </p:spPr>
        <p:txBody>
          <a:bodyPr/>
          <a:lstStyle/>
          <a:p>
            <a:pPr marL="0" indent="0">
              <a:buFontTx/>
              <a:buNone/>
            </a:pPr>
            <a:r>
              <a:rPr lang="th-TH" sz="4800" b="1"/>
              <a:t>     1. เป็นการนำเอาคำถามวิจัย หรือวัตถุ ประสงค์แต่ละข้อมาเขียนเพื่อคาดคะเนคำตอบ</a:t>
            </a:r>
          </a:p>
          <a:p>
            <a:pPr marL="0" indent="0">
              <a:buFontTx/>
              <a:buNone/>
            </a:pPr>
            <a:r>
              <a:rPr lang="th-TH" sz="4800" b="1"/>
              <a:t>     2. นิยมเอาเรื่องที่เป็นการเปรียบเทียบมาเขียนคาดคะเนคำตอบ</a:t>
            </a: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ขอบเขตการวิจัย</a:t>
            </a:r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1450" y="838200"/>
            <a:ext cx="8991600" cy="5638800"/>
          </a:xfrm>
          <a:solidFill>
            <a:schemeClr val="accent1"/>
          </a:solidFill>
        </p:spPr>
        <p:txBody>
          <a:bodyPr/>
          <a:lstStyle/>
          <a:p>
            <a:pPr marL="987425" indent="-609600">
              <a:lnSpc>
                <a:spcPct val="90000"/>
              </a:lnSpc>
              <a:buFontTx/>
              <a:buAutoNum type="arabicPeriod"/>
            </a:pPr>
            <a:r>
              <a:rPr lang="th-TH" sz="2900" b="1" dirty="0">
                <a:solidFill>
                  <a:schemeClr val="tx2"/>
                </a:solidFill>
              </a:rPr>
              <a:t>กลุ่มเป้าหมายการวิจัย  </a:t>
            </a:r>
          </a:p>
          <a:p>
            <a:pPr marL="987425" indent="-609600">
              <a:lnSpc>
                <a:spcPct val="90000"/>
              </a:lnSpc>
              <a:buFontTx/>
              <a:buNone/>
            </a:pPr>
            <a:r>
              <a:rPr lang="th-TH" sz="2900" b="1" dirty="0">
                <a:solidFill>
                  <a:schemeClr val="tx2"/>
                </a:solidFill>
              </a:rPr>
              <a:t>     ระบุว่ามีกี่กลุ่ม  กี่คน  </a:t>
            </a:r>
          </a:p>
          <a:p>
            <a:pPr marL="987425" indent="-609600">
              <a:lnSpc>
                <a:spcPct val="90000"/>
              </a:lnSpc>
              <a:buFontTx/>
              <a:buNone/>
            </a:pPr>
            <a:r>
              <a:rPr lang="en-US" sz="2900" b="1" dirty="0">
                <a:solidFill>
                  <a:schemeClr val="tx2"/>
                </a:solidFill>
              </a:rPr>
              <a:t>2. </a:t>
            </a:r>
            <a:r>
              <a:rPr lang="th-TH" sz="2900" b="1" dirty="0" smtClean="0">
                <a:solidFill>
                  <a:schemeClr val="tx2"/>
                </a:solidFill>
              </a:rPr>
              <a:t>ตัว</a:t>
            </a:r>
            <a:r>
              <a:rPr lang="th-TH" sz="2900" b="1" dirty="0">
                <a:solidFill>
                  <a:schemeClr val="tx2"/>
                </a:solidFill>
              </a:rPr>
              <a:t>แปรที่ต้องการให้เกิดขึ้น ปกติจะปรากฏอยู่ใน</a:t>
            </a:r>
          </a:p>
          <a:p>
            <a:pPr marL="987425" indent="-609600">
              <a:lnSpc>
                <a:spcPct val="90000"/>
              </a:lnSpc>
              <a:buFontTx/>
              <a:buNone/>
            </a:pPr>
            <a:r>
              <a:rPr lang="th-TH" sz="2900" b="1" dirty="0">
                <a:solidFill>
                  <a:schemeClr val="tx2"/>
                </a:solidFill>
              </a:rPr>
              <a:t>    ชื่อเรื่องวิจัย</a:t>
            </a:r>
          </a:p>
          <a:p>
            <a:pPr marL="987425" indent="-609600">
              <a:lnSpc>
                <a:spcPct val="90000"/>
              </a:lnSpc>
              <a:buFontTx/>
              <a:buNone/>
            </a:pPr>
            <a:endParaRPr lang="th-TH" sz="2900" b="1" dirty="0">
              <a:solidFill>
                <a:schemeClr val="tx2"/>
              </a:solidFill>
            </a:endParaRPr>
          </a:p>
          <a:p>
            <a:pPr marL="987425" indent="-60960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900" b="1" dirty="0">
                <a:solidFill>
                  <a:schemeClr val="tx2"/>
                </a:solidFill>
              </a:rPr>
              <a:t>3</a:t>
            </a:r>
            <a:r>
              <a:rPr lang="th-TH" sz="2900" b="1" dirty="0">
                <a:solidFill>
                  <a:schemeClr val="tx2"/>
                </a:solidFill>
              </a:rPr>
              <a:t>. เนื้อหาที่ใช้ในการวิจัย</a:t>
            </a:r>
          </a:p>
          <a:p>
            <a:pPr marL="987425" indent="-60960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900" b="1" dirty="0">
              <a:solidFill>
                <a:schemeClr val="tx2"/>
              </a:solidFill>
            </a:endParaRPr>
          </a:p>
          <a:p>
            <a:pPr marL="987425" indent="-60960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900" b="1" dirty="0">
                <a:solidFill>
                  <a:schemeClr val="tx2"/>
                </a:solidFill>
              </a:rPr>
              <a:t>	ระบุเนื้อหาสาระที่นำมาศึกษา </a:t>
            </a:r>
            <a:r>
              <a:rPr lang="th-TH" sz="2900" b="1" dirty="0" smtClean="0">
                <a:solidFill>
                  <a:schemeClr val="tx2"/>
                </a:solidFill>
              </a:rPr>
              <a:t>ระบุเนื้อหาสาระ</a:t>
            </a:r>
            <a:r>
              <a:rPr lang="th-TH" sz="2900" b="1" dirty="0">
                <a:solidFill>
                  <a:schemeClr val="tx2"/>
                </a:solidFill>
              </a:rPr>
              <a:t>ต่างๆที่นำมาใช้ในการแก้ปัญหา หรือพัฒนา        </a:t>
            </a:r>
          </a:p>
          <a:p>
            <a:pPr marL="987425" indent="-60960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900" b="1" dirty="0">
              <a:solidFill>
                <a:schemeClr val="tx2"/>
              </a:solidFill>
            </a:endParaRPr>
          </a:p>
          <a:p>
            <a:pPr marL="987425" indent="-60960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900" b="1" dirty="0">
                <a:solidFill>
                  <a:schemeClr val="tx2"/>
                </a:solidFill>
              </a:rPr>
              <a:t>4</a:t>
            </a:r>
            <a:r>
              <a:rPr lang="th-TH" sz="2900" b="1" dirty="0">
                <a:solidFill>
                  <a:schemeClr val="tx2"/>
                </a:solidFill>
              </a:rPr>
              <a:t>. ระยะเวลาการดำเนินการ  ระบุว่าเป็นช่วงวัน  เดือน ปีใด   </a:t>
            </a: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ประโยชน์ที่คาดว่าจะได้รับ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820150" cy="4967287"/>
          </a:xfrm>
          <a:solidFill>
            <a:srgbClr val="CCFFCC"/>
          </a:solidFill>
        </p:spPr>
        <p:txBody>
          <a:bodyPr/>
          <a:lstStyle/>
          <a:p>
            <a:pPr marL="754063" lvl="1" algn="thaiDist">
              <a:lnSpc>
                <a:spcPct val="80000"/>
              </a:lnSpc>
              <a:buFontTx/>
              <a:buNone/>
            </a:pPr>
            <a:r>
              <a:rPr lang="en-US" sz="4800" b="1"/>
              <a:t>&amp; </a:t>
            </a:r>
            <a:r>
              <a:rPr lang="th-TH" sz="4800" b="1"/>
              <a:t>ประโยชน์ทางวิชาการ</a:t>
            </a:r>
            <a:r>
              <a:rPr lang="th-TH" sz="3200" b="1"/>
              <a:t>  </a:t>
            </a:r>
          </a:p>
          <a:p>
            <a:pPr marL="754063" lvl="1" algn="thaiDist">
              <a:lnSpc>
                <a:spcPct val="80000"/>
              </a:lnSpc>
              <a:buFontTx/>
              <a:buNone/>
            </a:pPr>
            <a:r>
              <a:rPr lang="th-TH" sz="3200" b="1"/>
              <a:t>    </a:t>
            </a:r>
            <a:r>
              <a:rPr lang="th-TH" sz="4800" b="1"/>
              <a:t> ระบุว่าจะทำให้ได้อะไรเกิดขึ้นบ้างเมื่องานวิจัยเสร็จลง</a:t>
            </a:r>
            <a:endParaRPr lang="en-US" sz="4000" b="1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4400" b="1"/>
              <a:t>     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sz="4400" b="1"/>
              <a:t>   &amp; </a:t>
            </a:r>
            <a:r>
              <a:rPr lang="th-TH" sz="4400" b="1"/>
              <a:t>ประโยชน์ต่อการนำไปใช้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th-TH" sz="4400" b="1"/>
              <a:t>           เป็นการกล่าวถึงการนำผลการวิจัยไปใช้ในสถานการณ์ต่างๆ หรือกลุ่มคนที่เกี่ยวข้อง)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sz="5400" b="1">
                <a:solidFill>
                  <a:srgbClr val="FFFF00"/>
                </a:solidFill>
              </a:rPr>
              <a:t>การวิจัย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040313"/>
          </a:xfrm>
          <a:solidFill>
            <a:schemeClr val="bg1"/>
          </a:solidFill>
          <a:ln/>
        </p:spPr>
        <p:txBody>
          <a:bodyPr/>
          <a:lstStyle/>
          <a:p>
            <a:pPr>
              <a:buFontTx/>
              <a:buNone/>
            </a:pPr>
            <a:r>
              <a:rPr lang="th-TH" sz="4000" b="1"/>
              <a:t>“การค้นคว้าหาคำตอบจากข้อสงสัย หรือปัญหา อย่างมี</a:t>
            </a:r>
            <a:r>
              <a:rPr lang="th-TH" sz="4800" b="1" u="sng">
                <a:solidFill>
                  <a:srgbClr val="FF3300"/>
                </a:solidFill>
              </a:rPr>
              <a:t>ระบบ</a:t>
            </a:r>
            <a:r>
              <a:rPr lang="th-TH" sz="4000" b="1"/>
              <a:t> เพื่อให้ได้มาซึ่ง</a:t>
            </a:r>
            <a:r>
              <a:rPr lang="th-TH" sz="5400" b="1" u="sng">
                <a:solidFill>
                  <a:srgbClr val="FF3300"/>
                </a:solidFill>
              </a:rPr>
              <a:t>คำตอบ/ความรู้</a:t>
            </a:r>
            <a:r>
              <a:rPr lang="th-TH" sz="4000" b="1"/>
              <a:t>ที่เชื่อถือได้”</a:t>
            </a: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1403350" y="3716338"/>
            <a:ext cx="1223963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700">
                <a:cs typeface="Angsana New" pitchFamily="18" charset="-34"/>
              </a:rPr>
              <a:t>?</a:t>
            </a:r>
            <a:endParaRPr lang="th-TH" sz="11700">
              <a:cs typeface="Angsana New" pitchFamily="18" charset="-34"/>
            </a:endParaRPr>
          </a:p>
        </p:txBody>
      </p:sp>
      <p:sp>
        <p:nvSpPr>
          <p:cNvPr id="117765" name="AutoShape 5"/>
          <p:cNvSpPr>
            <a:spLocks noChangeArrowheads="1"/>
          </p:cNvSpPr>
          <p:nvPr/>
        </p:nvSpPr>
        <p:spPr bwMode="auto">
          <a:xfrm>
            <a:off x="2916238" y="4508500"/>
            <a:ext cx="2303462" cy="8651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1187450" y="55165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cs typeface="Angsana New" pitchFamily="18" charset="-34"/>
              </a:rPr>
              <a:t>ข้อสงสัย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795963" y="5300663"/>
            <a:ext cx="1368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cs typeface="Angsana New" pitchFamily="18" charset="-34"/>
              </a:rPr>
              <a:t>ได้คำตอบ ได้ความรู้</a:t>
            </a:r>
          </a:p>
        </p:txBody>
      </p:sp>
      <p:pic>
        <p:nvPicPr>
          <p:cNvPr id="117768" name="Picture 8" descr="guy_in_business_sui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357563"/>
            <a:ext cx="769938" cy="1346200"/>
          </a:xfrm>
          <a:prstGeom prst="rect">
            <a:avLst/>
          </a:prstGeom>
          <a:noFill/>
        </p:spPr>
      </p:pic>
      <p:sp>
        <p:nvSpPr>
          <p:cNvPr id="117769" name="Litebulb"/>
          <p:cNvSpPr>
            <a:spLocks noEditPoints="1" noChangeArrowheads="1"/>
          </p:cNvSpPr>
          <p:nvPr/>
        </p:nvSpPr>
        <p:spPr bwMode="auto">
          <a:xfrm>
            <a:off x="5651500" y="3933825"/>
            <a:ext cx="1800225" cy="130175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00"/>
          </a:solidFill>
          <a:ln w="57150">
            <a:solidFill>
              <a:srgbClr val="00FF00"/>
            </a:solidFill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177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 build="p" animBg="1"/>
      <p:bldP spid="117764" grpId="0"/>
      <p:bldP spid="117765" grpId="0" animBg="1"/>
      <p:bldP spid="117766" grpId="0"/>
      <p:bldP spid="117767" grpId="0"/>
      <p:bldP spid="117769" grpId="0" animBg="1"/>
      <p:bldP spid="117769" grpId="1" animBg="1"/>
      <p:bldP spid="117769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5888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นิยามปฏิบัติการ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1006" y="1052513"/>
            <a:ext cx="8962994" cy="5376883"/>
          </a:xfrm>
          <a:solidFill>
            <a:srgbClr val="3399FF"/>
          </a:solidFill>
        </p:spPr>
        <p:txBody>
          <a:bodyPr/>
          <a:lstStyle/>
          <a:p>
            <a:pPr marL="0" indent="0">
              <a:buFontTx/>
              <a:buNone/>
            </a:pPr>
            <a:r>
              <a:rPr lang="en-US" sz="4800" b="1" dirty="0">
                <a:solidFill>
                  <a:schemeClr val="bg1"/>
                </a:solidFill>
              </a:rPr>
              <a:t>  </a:t>
            </a:r>
            <a:r>
              <a:rPr lang="th-TH" sz="4800" b="1" dirty="0">
                <a:solidFill>
                  <a:schemeClr val="bg1"/>
                </a:solidFill>
              </a:rPr>
              <a:t>เป็นการเลือกคำสำคัญมาอธิบายไว้ให้เข้าใจตรงกัน  เพื่อป้องกันปัญหาการตีความไปต่างๆกันได้</a:t>
            </a:r>
            <a:endParaRPr lang="en-US" sz="4800" b="1" dirty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r>
              <a:rPr lang="en-US" sz="4800" b="1" dirty="0">
                <a:solidFill>
                  <a:schemeClr val="bg1"/>
                </a:solidFill>
              </a:rPr>
              <a:t>&amp;  </a:t>
            </a:r>
            <a:r>
              <a:rPr lang="th-TH" sz="4800" b="1" dirty="0">
                <a:solidFill>
                  <a:schemeClr val="bg1"/>
                </a:solidFill>
              </a:rPr>
              <a:t>.......... หมายถึง........</a:t>
            </a:r>
          </a:p>
          <a:p>
            <a:pPr marL="0" indent="0">
              <a:buFontTx/>
              <a:buNone/>
            </a:pPr>
            <a:r>
              <a:rPr lang="en-US" sz="4800" b="1" dirty="0">
                <a:solidFill>
                  <a:schemeClr val="bg1"/>
                </a:solidFill>
              </a:rPr>
              <a:t>&amp; </a:t>
            </a:r>
            <a:r>
              <a:rPr lang="th-TH" sz="4800" b="1" dirty="0">
                <a:solidFill>
                  <a:schemeClr val="bg1"/>
                </a:solidFill>
              </a:rPr>
              <a:t>.........  หมายถึง................</a:t>
            </a:r>
          </a:p>
          <a:p>
            <a:pPr marL="0" indent="0">
              <a:buFontTx/>
              <a:buNone/>
            </a:pPr>
            <a:r>
              <a:rPr lang="en-US" sz="4800" b="1" dirty="0">
                <a:solidFill>
                  <a:schemeClr val="bg1"/>
                </a:solidFill>
              </a:rPr>
              <a:t>&amp; </a:t>
            </a:r>
            <a:r>
              <a:rPr lang="th-TH" sz="4800" b="1" dirty="0">
                <a:solidFill>
                  <a:schemeClr val="bg1"/>
                </a:solidFill>
              </a:rPr>
              <a:t>......... หมายถึง............</a:t>
            </a:r>
          </a:p>
          <a:p>
            <a:pPr marL="0" indent="0">
              <a:buFontTx/>
              <a:buNone/>
            </a:pPr>
            <a:r>
              <a:rPr lang="en-US" sz="4800" b="1" dirty="0">
                <a:solidFill>
                  <a:schemeClr val="bg1"/>
                </a:solidFill>
              </a:rPr>
              <a:t>&amp; </a:t>
            </a:r>
            <a:r>
              <a:rPr lang="th-TH" sz="4800" b="1" dirty="0">
                <a:solidFill>
                  <a:schemeClr val="bg1"/>
                </a:solidFill>
              </a:rPr>
              <a:t>......... หมายถึง.........</a:t>
            </a: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title"/>
          </p:nvPr>
        </p:nvSpPr>
        <p:spPr>
          <a:xfrm>
            <a:off x="2195538" y="76200"/>
            <a:ext cx="6019800" cy="2438400"/>
          </a:xfrm>
          <a:solidFill>
            <a:srgbClr val="CCFFCC"/>
          </a:solidFill>
        </p:spPr>
        <p:txBody>
          <a:bodyPr lIns="18000" tIns="10800" rIns="18000" bIns="10800"/>
          <a:lstStyle/>
          <a:p>
            <a:r>
              <a:rPr lang="th-TH" b="1" dirty="0"/>
              <a:t>วรรณคดี และงานวิจัยที่เกี่ยวข้อง     วรรณกรรม และงานวิจัยที่เกี่ยวข้อง</a:t>
            </a:r>
            <a:br>
              <a:rPr lang="th-TH" b="1" dirty="0"/>
            </a:br>
            <a:r>
              <a:rPr lang="th-TH" b="1" dirty="0"/>
              <a:t>เอกสาร และงานวิจัยที่เกี่ยวข้อง</a:t>
            </a:r>
          </a:p>
        </p:txBody>
      </p:sp>
      <p:sp>
        <p:nvSpPr>
          <p:cNvPr id="2078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7158" y="2600324"/>
            <a:ext cx="3505200" cy="6858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lIns="54000" tIns="10800" rIns="54000" bIns="10800"/>
          <a:lstStyle/>
          <a:p>
            <a:pPr marL="0" indent="0">
              <a:buFontTx/>
              <a:buNone/>
            </a:pPr>
            <a:r>
              <a:rPr lang="th-TH" sz="4000" b="1" dirty="0"/>
              <a:t>มีหัวข้อหลักต่อไปนี้</a:t>
            </a:r>
          </a:p>
        </p:txBody>
      </p:sp>
      <p:sp>
        <p:nvSpPr>
          <p:cNvPr id="207878" name="Text Box 6"/>
          <p:cNvSpPr txBox="1">
            <a:spLocks noChangeArrowheads="1"/>
          </p:cNvSpPr>
          <p:nvPr/>
        </p:nvSpPr>
        <p:spPr bwMode="auto">
          <a:xfrm>
            <a:off x="1571604" y="3590946"/>
            <a:ext cx="7140575" cy="2838450"/>
          </a:xfrm>
          <a:prstGeom prst="rect">
            <a:avLst/>
          </a:prstGeom>
          <a:solidFill>
            <a:srgbClr val="D4A77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1. แนวคิด และทฤษฎีที่เกี่ยวกับ.........</a:t>
            </a:r>
          </a:p>
          <a:p>
            <a:pPr eaLnBrk="0" hangingPunct="0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2. นโยบายที่เกี่ยวข้อง</a:t>
            </a:r>
          </a:p>
          <a:p>
            <a:pPr eaLnBrk="0" hangingPunct="0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บริบททั่วไปขงหน่วยงานและ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ชุมชน</a:t>
            </a:r>
          </a:p>
          <a:p>
            <a:pPr eaLnBrk="0" hangingPunct="0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4. งานวิจัยที่เกี่ยวข้อง</a:t>
            </a:r>
          </a:p>
          <a:p>
            <a:pPr eaLnBrk="0" hangingPunct="0"/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5. กรอบแนวคิดการวิจัย (ถ้ามี)</a:t>
            </a:r>
          </a:p>
        </p:txBody>
      </p:sp>
      <p:sp>
        <p:nvSpPr>
          <p:cNvPr id="207879" name="Text Box 7"/>
          <p:cNvSpPr txBox="1">
            <a:spLocks noChangeArrowheads="1"/>
          </p:cNvSpPr>
          <p:nvPr/>
        </p:nvSpPr>
        <p:spPr bwMode="auto">
          <a:xfrm>
            <a:off x="395288" y="190500"/>
            <a:ext cx="1655762" cy="10445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6000" b="1">
                <a:latin typeface="Angsana New" pitchFamily="18" charset="-34"/>
                <a:cs typeface="Angsana New" pitchFamily="18" charset="-34"/>
              </a:rPr>
              <a:t>บทที่ 2</a:t>
            </a: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กรอบแนวคิดการวิจัย</a:t>
            </a: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0" y="1571612"/>
            <a:ext cx="1509682" cy="4708981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การเตรียม    การ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วิจัย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รวบรวมข้อมูลสภาพปัญหา</a:t>
            </a:r>
            <a:endParaRPr lang="th-TH" sz="4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8902" name="Text Box 6"/>
          <p:cNvSpPr txBox="1">
            <a:spLocks noChangeArrowheads="1"/>
          </p:cNvSpPr>
          <p:nvPr/>
        </p:nvSpPr>
        <p:spPr bwMode="auto">
          <a:xfrm>
            <a:off x="2339975" y="1484313"/>
            <a:ext cx="4319588" cy="5201424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วงจรการวิจัยปฏิบัติการ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การวางแผน(</a:t>
            </a:r>
            <a:r>
              <a:rPr lang="en-US" sz="3600" b="1" dirty="0" err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Planing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การปฏิบัติตามแผน(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Acting)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การสังเกตและบันทึกผล(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Observing)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การสะท้อนผล(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Reflecting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) AAR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8903" name="Text Box 7"/>
          <p:cNvSpPr txBox="1">
            <a:spLocks noChangeArrowheads="1"/>
          </p:cNvSpPr>
          <p:nvPr/>
        </p:nvSpPr>
        <p:spPr bwMode="auto">
          <a:xfrm>
            <a:off x="7164388" y="1412875"/>
            <a:ext cx="1800225" cy="44862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ผลลัพธ์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ความรู้   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ทักษะ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ความพึงพอใจ</a:t>
            </a:r>
          </a:p>
          <a:p>
            <a:pPr eaLnBrk="0" hangingPunct="0">
              <a:spcBef>
                <a:spcPct val="50000"/>
              </a:spcBef>
            </a:pP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ฯลฯ</a:t>
            </a:r>
          </a:p>
        </p:txBody>
      </p:sp>
      <p:sp>
        <p:nvSpPr>
          <p:cNvPr id="208904" name="AutoShape 8"/>
          <p:cNvSpPr>
            <a:spLocks noChangeArrowheads="1"/>
          </p:cNvSpPr>
          <p:nvPr/>
        </p:nvSpPr>
        <p:spPr bwMode="auto">
          <a:xfrm>
            <a:off x="1476375" y="2887663"/>
            <a:ext cx="792163" cy="685800"/>
          </a:xfrm>
          <a:prstGeom prst="rightArrow">
            <a:avLst>
              <a:gd name="adj1" fmla="val 50000"/>
              <a:gd name="adj2" fmla="val 2887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08905" name="AutoShape 9"/>
          <p:cNvSpPr>
            <a:spLocks noChangeArrowheads="1"/>
          </p:cNvSpPr>
          <p:nvPr/>
        </p:nvSpPr>
        <p:spPr bwMode="auto">
          <a:xfrm>
            <a:off x="6565919" y="2928934"/>
            <a:ext cx="720725" cy="685800"/>
          </a:xfrm>
          <a:prstGeom prst="rightArrow">
            <a:avLst>
              <a:gd name="adj1" fmla="val 50000"/>
              <a:gd name="adj2" fmla="val 26273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  <a:solidFill>
            <a:schemeClr val="bg1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วิธีดำเนินการวิจัย</a:t>
            </a:r>
          </a:p>
        </p:txBody>
      </p:sp>
      <p:sp>
        <p:nvSpPr>
          <p:cNvPr id="2109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424862" cy="4537075"/>
          </a:xfrm>
          <a:solidFill>
            <a:srgbClr val="CCFFCC"/>
          </a:solidFill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th-TH" sz="4800" b="1"/>
              <a:t>1. ประชากรกลุ่มเป้าหมาย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th-TH" sz="4800" b="1"/>
              <a:t>2. ขั้นตอนการวิจัย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th-TH" sz="4800" b="1"/>
              <a:t>3. เครื่องมือที่ใช้ในการวิจัย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th-TH" sz="4800" b="1"/>
              <a:t>4. การเก็บรวบรวมข้อมูล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th-TH" sz="4800" b="1"/>
              <a:t>5. การวิเคราะห์ข้อมูลและการแปลความหมาย</a:t>
            </a:r>
          </a:p>
        </p:txBody>
      </p:sp>
      <p:sp>
        <p:nvSpPr>
          <p:cNvPr id="210950" name="Text Box 6"/>
          <p:cNvSpPr txBox="1">
            <a:spLocks noChangeArrowheads="1"/>
          </p:cNvSpPr>
          <p:nvPr/>
        </p:nvSpPr>
        <p:spPr bwMode="auto">
          <a:xfrm>
            <a:off x="5724525" y="190500"/>
            <a:ext cx="3114675" cy="17462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10600" b="1">
                <a:latin typeface="Angsana New" pitchFamily="18" charset="-34"/>
                <a:cs typeface="Angsana New" pitchFamily="18" charset="-34"/>
              </a:rPr>
              <a:t>บทที่ 3</a:t>
            </a: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-26988"/>
            <a:ext cx="4822825" cy="762001"/>
          </a:xfrm>
          <a:solidFill>
            <a:srgbClr val="CCFFCC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ประชากรกลุ่มเป้าหมาย</a:t>
            </a:r>
          </a:p>
        </p:txBody>
      </p: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755650" y="765175"/>
            <a:ext cx="7993063" cy="4054475"/>
          </a:xfrm>
          <a:prstGeom prst="rect">
            <a:avLst/>
          </a:prstGeom>
          <a:solidFill>
            <a:srgbClr val="D4A77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การวิจัยครั้งนี้กำหนดประชากรกลุ่มเป้าหมายเป็น  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กลุ่ม และมีส่วนร่วมในการวิจัยดังนี้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1. 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ผู้ทำงาน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ทำหน้าที่เป็นผู้วิจัย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2.  ..........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3.  ...........     </a:t>
            </a: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3670300" cy="762000"/>
          </a:xfrm>
          <a:solidFill>
            <a:srgbClr val="D4A77A"/>
          </a:solidFill>
        </p:spPr>
        <p:txBody>
          <a:bodyPr lIns="18000" tIns="10800" rIns="18000" bIns="10800"/>
          <a:lstStyle/>
          <a:p>
            <a:pPr algn="l"/>
            <a:r>
              <a:rPr lang="th-TH" sz="5200" b="1"/>
              <a:t>ขั้นตอนการวิจัย</a:t>
            </a:r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1258888" y="1052513"/>
            <a:ext cx="6192837" cy="7620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latin typeface="Angsana New" pitchFamily="18" charset="-34"/>
                <a:cs typeface="Angsana New" pitchFamily="18" charset="-34"/>
              </a:rPr>
              <a:t>ขั้นตอนที่  1  การเตรียมงาน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                    </a:t>
            </a:r>
          </a:p>
        </p:txBody>
      </p:sp>
      <p:sp>
        <p:nvSpPr>
          <p:cNvPr id="212998" name="Text Box 6"/>
          <p:cNvSpPr txBox="1">
            <a:spLocks noChangeArrowheads="1"/>
          </p:cNvSpPr>
          <p:nvPr/>
        </p:nvSpPr>
        <p:spPr bwMode="auto">
          <a:xfrm>
            <a:off x="571472" y="2428868"/>
            <a:ext cx="7958168" cy="2462213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  เป็นขั้นตอน</a:t>
            </a:r>
            <a:r>
              <a:rPr lang="th-TH" sz="4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การศึกษา บริบทหน่วยงานการการวิเคราะห์ปัญหา ปัญหา สาเหตุของปัญหา</a:t>
            </a:r>
          </a:p>
          <a:p>
            <a:pPr eaLnBrk="0" hangingPunct="0">
              <a:spcBef>
                <a:spcPct val="50000"/>
              </a:spcBef>
            </a:pPr>
            <a:r>
              <a:rPr lang="th-TH" sz="4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เป็น</a:t>
            </a: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ต้น</a:t>
            </a: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115888"/>
            <a:ext cx="6769100" cy="1079500"/>
          </a:xfrm>
          <a:solidFill>
            <a:schemeClr val="hlink"/>
          </a:solidFill>
        </p:spPr>
        <p:txBody>
          <a:bodyPr lIns="18000" tIns="10800" rIns="18000" bIns="10800"/>
          <a:lstStyle/>
          <a:p>
            <a:pPr algn="l"/>
            <a:r>
              <a:rPr lang="th-TH" sz="5200" b="1">
                <a:solidFill>
                  <a:schemeClr val="bg1"/>
                </a:solidFill>
              </a:rPr>
              <a:t>ขั้นตอนที่  2  การปฏิบัติการวิจัย</a:t>
            </a:r>
          </a:p>
        </p:txBody>
      </p:sp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1258888" y="1268413"/>
            <a:ext cx="5834062" cy="5794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latin typeface="Angsana New" pitchFamily="18" charset="-34"/>
                <a:cs typeface="Angsana New" pitchFamily="18" charset="-34"/>
              </a:rPr>
              <a:t>การวิจัยปฏิบัติการจะแบ่งออกเป็น  2  วงจร ดังนี้</a:t>
            </a:r>
          </a:p>
        </p:txBody>
      </p:sp>
      <p:sp>
        <p:nvSpPr>
          <p:cNvPr id="214022" name="Text Box 6"/>
          <p:cNvSpPr txBox="1">
            <a:spLocks noChangeArrowheads="1"/>
          </p:cNvSpPr>
          <p:nvPr/>
        </p:nvSpPr>
        <p:spPr bwMode="auto">
          <a:xfrm>
            <a:off x="1331913" y="1916113"/>
            <a:ext cx="1871662" cy="701675"/>
          </a:xfrm>
          <a:prstGeom prst="rect">
            <a:avLst/>
          </a:prstGeom>
          <a:solidFill>
            <a:srgbClr val="D4A77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วงจร</a:t>
            </a:r>
            <a:r>
              <a:rPr lang="th-TH" sz="36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ที่  1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250825" y="2714620"/>
            <a:ext cx="3384550" cy="409342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ขั้นที่  1  การวางแผน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4000" b="1" dirty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  การปฏิบัติ</a:t>
            </a: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4000" b="1" dirty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  การ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สังเกต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(เก็บข้อมูล/บันทึกกิจกรรม)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  <a:p>
            <a:pPr eaLnBrk="0" hangingPunct="0">
              <a:spcBef>
                <a:spcPct val="50000"/>
              </a:spcBef>
            </a:pP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4000" b="1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4000" b="1" dirty="0">
                <a:latin typeface="Angsana New" pitchFamily="18" charset="-34"/>
                <a:cs typeface="Angsana New" pitchFamily="18" charset="-34"/>
              </a:rPr>
              <a:t>  การสะท้อนผล</a:t>
            </a:r>
          </a:p>
        </p:txBody>
      </p:sp>
      <p:sp>
        <p:nvSpPr>
          <p:cNvPr id="214024" name="Text Box 8"/>
          <p:cNvSpPr txBox="1">
            <a:spLocks noChangeArrowheads="1"/>
          </p:cNvSpPr>
          <p:nvPr/>
        </p:nvSpPr>
        <p:spPr bwMode="auto">
          <a:xfrm>
            <a:off x="4643438" y="2852738"/>
            <a:ext cx="4249737" cy="3113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ขั้นที่  1  ทบทวนวางแผน</a:t>
            </a:r>
          </a:p>
          <a:p>
            <a:pPr eaLnBrk="0" hangingPunct="0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 การปฏิบัติ</a:t>
            </a:r>
          </a:p>
          <a:p>
            <a:pPr eaLnBrk="0" hangingPunct="0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 การสังเกต</a:t>
            </a:r>
          </a:p>
          <a:p>
            <a:pPr eaLnBrk="0" hangingPunct="0">
              <a:spcBef>
                <a:spcPct val="50000"/>
              </a:spcBef>
            </a:pPr>
            <a:r>
              <a:rPr lang="th-TH" sz="3600" b="1">
                <a:latin typeface="Angsana New" pitchFamily="18" charset="-34"/>
                <a:cs typeface="Angsana New" pitchFamily="18" charset="-34"/>
              </a:rPr>
              <a:t>ขั้นที่  </a:t>
            </a:r>
            <a:r>
              <a:rPr lang="en-US" sz="3600" b="1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3600" b="1">
                <a:latin typeface="Angsana New" pitchFamily="18" charset="-34"/>
                <a:cs typeface="Angsana New" pitchFamily="18" charset="-34"/>
              </a:rPr>
              <a:t>  การสะท้อนผล</a:t>
            </a:r>
          </a:p>
        </p:txBody>
      </p:sp>
      <p:sp>
        <p:nvSpPr>
          <p:cNvPr id="214025" name="Text Box 9"/>
          <p:cNvSpPr txBox="1">
            <a:spLocks noChangeArrowheads="1"/>
          </p:cNvSpPr>
          <p:nvPr/>
        </p:nvSpPr>
        <p:spPr bwMode="auto">
          <a:xfrm>
            <a:off x="5795963" y="1916113"/>
            <a:ext cx="2016125" cy="701675"/>
          </a:xfrm>
          <a:prstGeom prst="rect">
            <a:avLst/>
          </a:prstGeom>
          <a:solidFill>
            <a:srgbClr val="D4A77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วงจรที่  </a:t>
            </a:r>
            <a:r>
              <a:rPr lang="en-US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sp>
        <p:nvSpPr>
          <p:cNvPr id="214026" name="AutoShape 10"/>
          <p:cNvSpPr>
            <a:spLocks noChangeArrowheads="1"/>
          </p:cNvSpPr>
          <p:nvPr/>
        </p:nvSpPr>
        <p:spPr bwMode="auto">
          <a:xfrm>
            <a:off x="3708400" y="4038600"/>
            <a:ext cx="792163" cy="685800"/>
          </a:xfrm>
          <a:prstGeom prst="rightArrow">
            <a:avLst>
              <a:gd name="adj1" fmla="val 50000"/>
              <a:gd name="adj2" fmla="val 2887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4175125" cy="7620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เครื่องมือที่ใช้ในการวิจัย</a:t>
            </a:r>
          </a:p>
        </p:txBody>
      </p:sp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468313" y="1746250"/>
            <a:ext cx="7632700" cy="4524315"/>
          </a:xfrm>
          <a:prstGeom prst="rect">
            <a:avLst/>
          </a:prstGeom>
          <a:solidFill>
            <a:srgbClr val="D4A77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7200" b="1" dirty="0" smtClean="0">
                <a:latin typeface="Angsana New" pitchFamily="18" charset="-34"/>
                <a:cs typeface="Angsana New" pitchFamily="18" charset="-34"/>
              </a:rPr>
              <a:t>แนวทางการแก้ปัญหา</a:t>
            </a:r>
            <a:endParaRPr lang="th-TH" sz="7200" b="1" dirty="0">
              <a:latin typeface="Angsana New" pitchFamily="18" charset="-34"/>
              <a:cs typeface="Angsana New" pitchFamily="18" charset="-34"/>
            </a:endParaRPr>
          </a:p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7200" b="1" dirty="0" smtClean="0">
                <a:latin typeface="Angsana New" pitchFamily="18" charset="-34"/>
                <a:cs typeface="Angsana New" pitchFamily="18" charset="-34"/>
              </a:rPr>
              <a:t>นวัตกรรมในการแก้ปัญหา</a:t>
            </a:r>
            <a:endParaRPr lang="th-TH" sz="7200" b="1" dirty="0">
              <a:latin typeface="Angsana New" pitchFamily="18" charset="-34"/>
              <a:cs typeface="Angsana New" pitchFamily="18" charset="-34"/>
            </a:endParaRPr>
          </a:p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7200" b="1" dirty="0">
                <a:latin typeface="Angsana New" pitchFamily="18" charset="-34"/>
                <a:cs typeface="Angsana New" pitchFamily="18" charset="-34"/>
              </a:rPr>
              <a:t>แบบ</a:t>
            </a:r>
            <a:r>
              <a:rPr lang="th-TH" sz="7200" b="1" dirty="0" smtClean="0">
                <a:latin typeface="Angsana New" pitchFamily="18" charset="-34"/>
                <a:cs typeface="Angsana New" pitchFamily="18" charset="-34"/>
              </a:rPr>
              <a:t>ประเมินแนวทางฯ</a:t>
            </a:r>
            <a:endParaRPr lang="th-TH" sz="7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611188" y="1058863"/>
            <a:ext cx="6337300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>
                <a:cs typeface="Angsana New" pitchFamily="18" charset="-34"/>
              </a:rPr>
              <a:t>เครื่องมือที่ใช้ในการวิจัยมี  </a:t>
            </a:r>
            <a:r>
              <a:rPr lang="en-US" sz="3600" b="1">
                <a:cs typeface="Angsana New" pitchFamily="18" charset="-34"/>
              </a:rPr>
              <a:t>3</a:t>
            </a:r>
            <a:r>
              <a:rPr lang="th-TH" sz="3600" b="1">
                <a:cs typeface="Angsana New" pitchFamily="18" charset="-34"/>
              </a:rPr>
              <a:t>  ชนิด ดังนี้</a:t>
            </a: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6068" name="Text Box 4"/>
          <p:cNvSpPr txBox="1">
            <a:spLocks noChangeArrowheads="1"/>
          </p:cNvSpPr>
          <p:nvPr/>
        </p:nvSpPr>
        <p:spPr bwMode="auto">
          <a:xfrm>
            <a:off x="468313" y="188913"/>
            <a:ext cx="4032250" cy="823912"/>
          </a:xfrm>
          <a:prstGeom prst="rect">
            <a:avLst/>
          </a:prstGeom>
          <a:solidFill>
            <a:srgbClr val="9966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8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การเก็บรวบรวมข้อมูล</a:t>
            </a:r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1042988" y="1355725"/>
            <a:ext cx="7343775" cy="3477875"/>
          </a:xfrm>
          <a:prstGeom prst="rect">
            <a:avLst/>
          </a:prstGeom>
          <a:solidFill>
            <a:srgbClr val="C1834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เก็บรวบรวมข้อมูลก่อนการปฏิบัติการวิจัย</a:t>
            </a:r>
          </a:p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เก็บรวบรวมข้อมูลระหว่างปฏิบัติการวิจัย</a:t>
            </a:r>
          </a:p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เก็บรวบรวมข้อมูลในสัปดาห์</a:t>
            </a:r>
            <a:r>
              <a:rPr lang="th-TH" sz="4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สุดท้ายและหลังของ</a:t>
            </a: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การปฏิบัติการ</a:t>
            </a: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71450"/>
            <a:ext cx="8229600" cy="1143000"/>
          </a:xfrm>
          <a:solidFill>
            <a:srgbClr val="CC00CC"/>
          </a:solidFill>
          <a:ln w="76200" cmpd="tri">
            <a:solidFill>
              <a:srgbClr val="99FFCC"/>
            </a:solidFill>
          </a:ln>
        </p:spPr>
        <p:txBody>
          <a:bodyPr/>
          <a:lstStyle/>
          <a:p>
            <a:r>
              <a:rPr lang="th-TH" altLang="zh-CN" sz="6600" b="1">
                <a:solidFill>
                  <a:srgbClr val="99FFCC"/>
                </a:solidFill>
              </a:rPr>
              <a:t>เทคนิคการเก็บข้อมูล</a:t>
            </a:r>
            <a:endParaRPr lang="th-TH" sz="6600">
              <a:solidFill>
                <a:srgbClr val="99FFCC"/>
              </a:solidFill>
            </a:endParaRP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  <a:solidFill>
            <a:schemeClr val="bg1"/>
          </a:solidFill>
          <a:ln>
            <a:solidFill>
              <a:srgbClr val="99FFCC"/>
            </a:solidFill>
          </a:ln>
        </p:spPr>
        <p:txBody>
          <a:bodyPr/>
          <a:lstStyle/>
          <a:p>
            <a:pPr lvl="1">
              <a:buFontTx/>
              <a:buNone/>
            </a:pPr>
            <a:r>
              <a:rPr lang="th-TH" altLang="zh-CN" sz="5400" b="1" dirty="0">
                <a:solidFill>
                  <a:srgbClr val="CC00CC"/>
                </a:solidFill>
              </a:rPr>
              <a:t>-- การบันทึกต่างๆ : การบันทึกภาพ, เสียง, การบันทึกทางเอกสาร</a:t>
            </a:r>
          </a:p>
          <a:p>
            <a:pPr lvl="1"/>
            <a:r>
              <a:rPr lang="th-TH" altLang="zh-CN" sz="5400" b="1" dirty="0">
                <a:solidFill>
                  <a:srgbClr val="CC00CC"/>
                </a:solidFill>
              </a:rPr>
              <a:t> การบันทึกภาคสนาม</a:t>
            </a:r>
          </a:p>
          <a:p>
            <a:pPr lvl="1"/>
            <a:r>
              <a:rPr lang="th-TH" altLang="zh-CN" sz="5400" b="1" dirty="0">
                <a:solidFill>
                  <a:srgbClr val="CC00CC"/>
                </a:solidFill>
              </a:rPr>
              <a:t> การบรรยายพฤติกรรมและภาวะแวดล้อม</a:t>
            </a:r>
          </a:p>
          <a:p>
            <a:pPr lvl="1"/>
            <a:r>
              <a:rPr lang="th-TH" altLang="zh-CN" sz="5400" b="1" dirty="0">
                <a:solidFill>
                  <a:srgbClr val="CC00CC"/>
                </a:solidFill>
              </a:rPr>
              <a:t> การวิเคราะห์เอกสาร</a:t>
            </a:r>
          </a:p>
          <a:p>
            <a:pPr lvl="1"/>
            <a:r>
              <a:rPr lang="th-TH" altLang="zh-CN" sz="5400" b="1" dirty="0">
                <a:solidFill>
                  <a:srgbClr val="CC00CC"/>
                </a:solidFill>
              </a:rPr>
              <a:t> แบบวัดต่างๆ</a:t>
            </a:r>
            <a:endParaRPr lang="th-TH" sz="5400" b="1" dirty="0">
              <a:solidFill>
                <a:srgbClr val="CC00CC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Oval 2"/>
          <p:cNvSpPr>
            <a:spLocks noChangeArrowheads="1"/>
          </p:cNvSpPr>
          <p:nvPr/>
        </p:nvSpPr>
        <p:spPr bwMode="auto">
          <a:xfrm>
            <a:off x="2801938" y="333375"/>
            <a:ext cx="3311525" cy="1728788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endParaRPr lang="th-TH"/>
          </a:p>
        </p:txBody>
      </p:sp>
      <p:sp>
        <p:nvSpPr>
          <p:cNvPr id="227331" name="Oval 3"/>
          <p:cNvSpPr>
            <a:spLocks noChangeArrowheads="1"/>
          </p:cNvSpPr>
          <p:nvPr/>
        </p:nvSpPr>
        <p:spPr bwMode="auto">
          <a:xfrm>
            <a:off x="5594350" y="4133850"/>
            <a:ext cx="3311525" cy="1728788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endParaRPr lang="th-TH"/>
          </a:p>
        </p:txBody>
      </p:sp>
      <p:sp>
        <p:nvSpPr>
          <p:cNvPr id="227332" name="Oval 4"/>
          <p:cNvSpPr>
            <a:spLocks noChangeArrowheads="1"/>
          </p:cNvSpPr>
          <p:nvPr/>
        </p:nvSpPr>
        <p:spPr bwMode="auto">
          <a:xfrm>
            <a:off x="250825" y="4148138"/>
            <a:ext cx="3311525" cy="17287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endParaRPr lang="th-TH"/>
          </a:p>
        </p:txBody>
      </p:sp>
      <p:sp>
        <p:nvSpPr>
          <p:cNvPr id="227333" name="Text Box 5"/>
          <p:cNvSpPr txBox="1">
            <a:spLocks noChangeArrowheads="1"/>
          </p:cNvSpPr>
          <p:nvPr/>
        </p:nvSpPr>
        <p:spPr bwMode="auto">
          <a:xfrm>
            <a:off x="3132138" y="909638"/>
            <a:ext cx="2979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cs typeface="Angsana New" pitchFamily="18" charset="-34"/>
              </a:rPr>
              <a:t>การศึกษา/อบรม/พัฒนา</a:t>
            </a:r>
          </a:p>
        </p:txBody>
      </p:sp>
      <p:sp>
        <p:nvSpPr>
          <p:cNvPr id="227334" name="Text Box 6"/>
          <p:cNvSpPr txBox="1">
            <a:spLocks noChangeArrowheads="1"/>
          </p:cNvSpPr>
          <p:nvPr/>
        </p:nvSpPr>
        <p:spPr bwMode="auto">
          <a:xfrm>
            <a:off x="1027113" y="4667250"/>
            <a:ext cx="3529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cs typeface="Angsana New" pitchFamily="18" charset="-34"/>
              </a:rPr>
              <a:t>การสนับสนุน</a:t>
            </a: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6005513" y="4752975"/>
            <a:ext cx="3024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cs typeface="Angsana New" pitchFamily="18" charset="-34"/>
              </a:rPr>
              <a:t>การยกย่องเชิดชูเกียรติ</a:t>
            </a:r>
          </a:p>
        </p:txBody>
      </p:sp>
      <p:sp>
        <p:nvSpPr>
          <p:cNvPr id="227336" name="Oval 8"/>
          <p:cNvSpPr>
            <a:spLocks noChangeArrowheads="1"/>
          </p:cNvSpPr>
          <p:nvPr/>
        </p:nvSpPr>
        <p:spPr bwMode="auto">
          <a:xfrm>
            <a:off x="3779838" y="2781300"/>
            <a:ext cx="1439862" cy="1439863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3865563" y="3213100"/>
            <a:ext cx="149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cs typeface="Angsana New" pitchFamily="18" charset="-34"/>
              </a:rPr>
              <a:t>นักวิจัย</a:t>
            </a:r>
            <a:endParaRPr lang="th-TH" sz="3200" b="1" dirty="0">
              <a:cs typeface="Angsana New" pitchFamily="18" charset="-34"/>
            </a:endParaRPr>
          </a:p>
        </p:txBody>
      </p:sp>
      <p:sp>
        <p:nvSpPr>
          <p:cNvPr id="227338" name="Line 10"/>
          <p:cNvSpPr>
            <a:spLocks noChangeShapeType="1"/>
          </p:cNvSpPr>
          <p:nvPr/>
        </p:nvSpPr>
        <p:spPr bwMode="auto">
          <a:xfrm flipH="1">
            <a:off x="2195513" y="1700213"/>
            <a:ext cx="936625" cy="2305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39" name="Line 11"/>
          <p:cNvSpPr>
            <a:spLocks noChangeShapeType="1"/>
          </p:cNvSpPr>
          <p:nvPr/>
        </p:nvSpPr>
        <p:spPr bwMode="auto">
          <a:xfrm>
            <a:off x="5795963" y="1700213"/>
            <a:ext cx="1223962" cy="2305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40" name="Line 12"/>
          <p:cNvSpPr>
            <a:spLocks noChangeShapeType="1"/>
          </p:cNvSpPr>
          <p:nvPr/>
        </p:nvSpPr>
        <p:spPr bwMode="auto">
          <a:xfrm>
            <a:off x="3751263" y="5013325"/>
            <a:ext cx="17287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41" name="Line 13"/>
          <p:cNvSpPr>
            <a:spLocks noChangeShapeType="1"/>
          </p:cNvSpPr>
          <p:nvPr/>
        </p:nvSpPr>
        <p:spPr bwMode="auto">
          <a:xfrm>
            <a:off x="4527550" y="2060575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42" name="Line 14"/>
          <p:cNvSpPr>
            <a:spLocks noChangeShapeType="1"/>
          </p:cNvSpPr>
          <p:nvPr/>
        </p:nvSpPr>
        <p:spPr bwMode="auto">
          <a:xfrm flipH="1">
            <a:off x="3419475" y="3860800"/>
            <a:ext cx="43180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43" name="Line 15"/>
          <p:cNvSpPr>
            <a:spLocks noChangeShapeType="1"/>
          </p:cNvSpPr>
          <p:nvPr/>
        </p:nvSpPr>
        <p:spPr bwMode="auto">
          <a:xfrm>
            <a:off x="5148263" y="3789363"/>
            <a:ext cx="64770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2124075" y="6021388"/>
            <a:ext cx="58324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 dirty="0">
                <a:cs typeface="Angsana New" pitchFamily="18" charset="-34"/>
              </a:rPr>
              <a:t>องค์ประกอบการ</a:t>
            </a:r>
            <a:r>
              <a:rPr lang="th-TH" sz="4800" b="1" dirty="0" smtClean="0">
                <a:cs typeface="Angsana New" pitchFamily="18" charset="-34"/>
              </a:rPr>
              <a:t>พัฒนานักวิจัย</a:t>
            </a:r>
            <a:endParaRPr lang="th-TH" sz="4800" b="1" dirty="0">
              <a:cs typeface="Angsana New" pitchFamily="18" charset="-34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7127875" cy="762000"/>
          </a:xfrm>
          <a:prstGeom prst="rect">
            <a:avLst/>
          </a:prstGeom>
          <a:solidFill>
            <a:srgbClr val="C1834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การวิเคราะห์ข้อมูล และการแปลความหมาย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250825" y="1628775"/>
            <a:ext cx="8785225" cy="44935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ข้อมูลเชิงคุณภาพ ได้แก่  บันทึกการสังเกต  ภาพถ่าย  ของผลงานขอ</a:t>
            </a:r>
            <a:r>
              <a:rPr lang="th-TH" sz="4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งกิจกรรม  </a:t>
            </a: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ใช้วิธีวิเคราะห์เนื้อความ</a:t>
            </a:r>
          </a:p>
          <a:p>
            <a:pPr marL="533400" indent="-533400" eaLnBrk="0" hangingPunct="0">
              <a:spcBef>
                <a:spcPct val="50000"/>
              </a:spcBef>
              <a:buFontTx/>
              <a:buAutoNum type="arabicPeriod"/>
            </a:pPr>
            <a:r>
              <a:rPr lang="th-TH" sz="44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ข้อมูลเชิงปริมาณ  ได้แก่ คะแนนการสอบ  คะแนนความพึงพอใจ  และคะแนนผลการปฏิบัติงาน  ใช้วิธีวิเคราะห์ทางสถิติอย่างง่าย คือ ความถี่  ร้อยละ  ค่าเฉลี่ย  ค่าความเบี่ยงเบนมาตรฐาน เป็นต้น</a:t>
            </a: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b="1" dirty="0" smtClean="0"/>
              <a:t>การเขียนเค้าโครงการวิจัยเชิงปฏิบัติการ</a:t>
            </a:r>
          </a:p>
          <a:p>
            <a:r>
              <a:rPr lang="th-TH" dirty="0" smtClean="0"/>
              <a:t>1. ชื่อโครงการวิจัย</a:t>
            </a:r>
          </a:p>
          <a:p>
            <a:r>
              <a:rPr lang="th-TH" dirty="0" smtClean="0"/>
              <a:t>2. ชื่อคณะผู้ดำเนินการวิจัย</a:t>
            </a:r>
          </a:p>
          <a:p>
            <a:r>
              <a:rPr lang="th-TH" dirty="0" smtClean="0"/>
              <a:t>3. ขั้นตอนการดำเนินการวิจัย</a:t>
            </a:r>
          </a:p>
          <a:p>
            <a:r>
              <a:rPr lang="th-TH" dirty="0" smtClean="0"/>
              <a:t>ขั้นที่ 1 กำหนดปัญหาหรือสถานการณ์ที่เห็นว่าเป็นปัญหา</a:t>
            </a:r>
          </a:p>
          <a:p>
            <a:r>
              <a:rPr lang="th-TH" dirty="0" smtClean="0"/>
              <a:t>- กลุ่มดำเนินงานวิจัย และผู้เกี่ยวข้อง จัดอภิปราย และทำการตกลงเกี่ยวกับปัญหา</a:t>
            </a:r>
          </a:p>
          <a:p>
            <a:r>
              <a:rPr lang="th-TH" dirty="0" smtClean="0"/>
              <a:t>การวิจัย</a:t>
            </a:r>
          </a:p>
          <a:p>
            <a:r>
              <a:rPr lang="th-TH" dirty="0" smtClean="0"/>
              <a:t>ขั้นที่ 2 รายงานการวิจัย เอกสาร ทฤษฎีที่เกี่ยวข้อง</a:t>
            </a:r>
          </a:p>
          <a:p>
            <a:r>
              <a:rPr lang="th-TH" dirty="0" smtClean="0"/>
              <a:t>ขั้นที่ 3 กำหนดสมมติฐาน และ วัตถุประสงค์ของการวิจัย</a:t>
            </a:r>
          </a:p>
          <a:p>
            <a:r>
              <a:rPr lang="th-TH" dirty="0" smtClean="0"/>
              <a:t>ขั้นที่ 4 ขั้นดำเนินการวิจัยตามวงจรการวิจัยเชิงปฏิบัติการ</a:t>
            </a:r>
          </a:p>
          <a:p>
            <a:r>
              <a:rPr lang="th-TH" dirty="0" smtClean="0"/>
              <a:t>- กำหนดแผนการ (</a:t>
            </a:r>
            <a:r>
              <a:rPr lang="en-US" dirty="0" smtClean="0"/>
              <a:t>plan) </a:t>
            </a:r>
            <a:r>
              <a:rPr lang="th-TH" dirty="0" smtClean="0"/>
              <a:t>ของกิจกรรมที่จะทดลองปฏิบัติเครื่องมือของการวิจัย ฯลฯ</a:t>
            </a:r>
          </a:p>
          <a:p>
            <a:r>
              <a:rPr lang="th-TH" dirty="0" smtClean="0"/>
              <a:t>- ปฏิบัติการ (</a:t>
            </a:r>
            <a:r>
              <a:rPr lang="en-US" dirty="0" smtClean="0"/>
              <a:t>act)</a:t>
            </a:r>
          </a:p>
          <a:p>
            <a:r>
              <a:rPr lang="th-TH" dirty="0" smtClean="0"/>
              <a:t>- สังเกตกิจกรรมของการปฏิบัติ (</a:t>
            </a:r>
            <a:r>
              <a:rPr lang="en-US" dirty="0" smtClean="0"/>
              <a:t>observe) </a:t>
            </a:r>
            <a:r>
              <a:rPr lang="th-TH" dirty="0" smtClean="0"/>
              <a:t>รวบรวมข้อมูล วิเคราะห์ผล</a:t>
            </a:r>
            <a:endParaRPr lang="en-US" dirty="0" smtClean="0"/>
          </a:p>
          <a:p>
            <a:r>
              <a:rPr lang="th-TH" dirty="0" smtClean="0"/>
              <a:t>- สะท้อนผลการปฏิบัติการ (</a:t>
            </a:r>
            <a:r>
              <a:rPr lang="en-US" dirty="0" smtClean="0"/>
              <a:t>reflect) AAR</a:t>
            </a:r>
          </a:p>
          <a:p>
            <a:r>
              <a:rPr lang="th-TH" dirty="0" smtClean="0"/>
              <a:t>- ปรับแผนการและปฏิบัติซ้ำในวงจรการวิจัยเชิงปฏิบัติตามแผนที่ปรับขึ้นใหม่</a:t>
            </a:r>
          </a:p>
          <a:p>
            <a:r>
              <a:rPr lang="th-TH" dirty="0" smtClean="0"/>
              <a:t>ขั้นที่ 5 วิเคราะห์ข้อมูลและการแปลความหมายข้อมูล</a:t>
            </a:r>
            <a:endParaRPr lang="th-TH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9388" y="188913"/>
            <a:ext cx="8748712" cy="6453187"/>
          </a:xfrm>
          <a:solidFill>
            <a:schemeClr val="bg1">
              <a:alpha val="44000"/>
            </a:schemeClr>
          </a:solidFill>
          <a:ln>
            <a:solidFill>
              <a:schemeClr val="tx2"/>
            </a:solidFill>
          </a:ln>
        </p:spPr>
        <p:txBody>
          <a:bodyPr/>
          <a:lstStyle/>
          <a:p>
            <a:r>
              <a:rPr lang="th-TH" sz="11100" b="1">
                <a:solidFill>
                  <a:schemeClr val="bg1"/>
                </a:solidFill>
              </a:rPr>
              <a:t>สิ่งที่ได้ยิน   มักลืม</a:t>
            </a:r>
          </a:p>
          <a:p>
            <a:r>
              <a:rPr lang="th-TH" sz="11100" b="1">
                <a:solidFill>
                  <a:schemeClr val="bg1"/>
                </a:solidFill>
              </a:rPr>
              <a:t>สิ่งที่ได้เห็น  มักจำ</a:t>
            </a:r>
          </a:p>
          <a:p>
            <a:r>
              <a:rPr lang="th-TH" sz="11100" b="1">
                <a:solidFill>
                  <a:schemeClr val="bg1"/>
                </a:solidFill>
              </a:rPr>
              <a:t>สิ่งที่ได้ทำ   มักเข้าใจ</a:t>
            </a:r>
          </a:p>
        </p:txBody>
      </p:sp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6156325" y="5805488"/>
            <a:ext cx="18002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600">
                <a:cs typeface="Angsana New" pitchFamily="18" charset="-34"/>
              </a:rPr>
              <a:t>(ขงจื้อ)</a:t>
            </a:r>
          </a:p>
        </p:txBody>
      </p:sp>
    </p:spTree>
    <p:custDataLst>
      <p:tags r:id="rId1"/>
    </p:custDataLst>
  </p:cSld>
  <p:clrMapOvr>
    <a:masterClrMapping/>
  </p:clrMapOvr>
  <p:transition advClick="0" advTm="9894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2" descr="j029198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6238" y="3644900"/>
            <a:ext cx="2762250" cy="2924175"/>
          </a:xfrm>
          <a:solidFill>
            <a:schemeClr val="tx2"/>
          </a:solidFill>
          <a:ln>
            <a:solidFill>
              <a:srgbClr val="99FFCC"/>
            </a:solidFill>
          </a:ln>
        </p:spPr>
      </p:pic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1908175" y="1700213"/>
            <a:ext cx="4751388" cy="13112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/>
              <a:t>THE END</a:t>
            </a:r>
            <a:endParaRPr lang="th-TH" sz="8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179389" y="0"/>
            <a:ext cx="7535884" cy="800219"/>
          </a:xfrm>
          <a:prstGeom prst="rect">
            <a:avLst/>
          </a:prstGeom>
          <a:solidFill>
            <a:srgbClr val="9900FF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0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         </a:t>
            </a:r>
            <a:r>
              <a:rPr lang="th-TH" sz="4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โครงการฝึกอบรม</a:t>
            </a:r>
            <a:r>
              <a:rPr lang="th-TH" sz="46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เพื่อ</a:t>
            </a:r>
            <a:r>
              <a:rPr lang="th-TH" sz="4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พัฒนา </a:t>
            </a:r>
            <a:r>
              <a:rPr lang="en-US" sz="4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R2Rs</a:t>
            </a:r>
            <a:r>
              <a:rPr lang="th-TH" sz="4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0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30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118787" name="Object 3"/>
          <p:cNvGraphicFramePr>
            <a:graphicFrameLocks noChangeAspect="1"/>
          </p:cNvGraphicFramePr>
          <p:nvPr/>
        </p:nvGraphicFramePr>
        <p:xfrm>
          <a:off x="0" y="6056313"/>
          <a:ext cx="1676400" cy="801687"/>
        </p:xfrm>
        <a:graphic>
          <a:graphicData uri="http://schemas.openxmlformats.org/presentationml/2006/ole">
            <p:oleObj spid="_x0000_s118787" name="Clip" r:id="rId3" imgW="957240" imgH="816120" progId="">
              <p:embed/>
            </p:oleObj>
          </a:graphicData>
        </a:graphic>
      </p:graphicFrame>
      <p:graphicFrame>
        <p:nvGraphicFramePr>
          <p:cNvPr id="118788" name="Object 4"/>
          <p:cNvGraphicFramePr>
            <a:graphicFrameLocks noChangeAspect="1"/>
          </p:cNvGraphicFramePr>
          <p:nvPr/>
        </p:nvGraphicFramePr>
        <p:xfrm>
          <a:off x="7391400" y="6042025"/>
          <a:ext cx="1752600" cy="815975"/>
        </p:xfrm>
        <a:graphic>
          <a:graphicData uri="http://schemas.openxmlformats.org/presentationml/2006/ole">
            <p:oleObj spid="_x0000_s118788" name="Clip" r:id="rId4" imgW="957240" imgH="816120" progId="">
              <p:embed/>
            </p:oleObj>
          </a:graphicData>
        </a:graphic>
      </p:graphicFrame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142844" y="1142984"/>
            <a:ext cx="8532812" cy="1261884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/>
              <a:t>ระยะที่  </a:t>
            </a:r>
            <a:r>
              <a:rPr lang="en-US" sz="4000" b="1" dirty="0" smtClean="0"/>
              <a:t>1</a:t>
            </a:r>
            <a:r>
              <a:rPr lang="en-US" sz="3200" b="1" dirty="0" smtClean="0"/>
              <a:t> </a:t>
            </a:r>
            <a:r>
              <a:rPr lang="th-TH" sz="3200" b="1" dirty="0" smtClean="0"/>
              <a:t>                                 </a:t>
            </a:r>
            <a:r>
              <a:rPr lang="th-TH" sz="3200" b="1" dirty="0" smtClean="0"/>
              <a:t>-ชิมลาง เชิญชวน ชวน</a:t>
            </a:r>
            <a:r>
              <a:rPr lang="th-TH" sz="3200" b="1" dirty="0" smtClean="0"/>
              <a:t>คิดปัญหาการ</a:t>
            </a:r>
            <a:r>
              <a:rPr lang="th-TH" sz="3200" b="1" dirty="0" smtClean="0"/>
              <a:t>ทำงาน ( </a:t>
            </a:r>
            <a:r>
              <a:rPr lang="en-US" sz="3200" b="1" dirty="0" smtClean="0"/>
              <a:t>1</a:t>
            </a:r>
            <a:r>
              <a:rPr lang="th-TH" sz="3200" b="1" dirty="0" smtClean="0"/>
              <a:t> วัน ) </a:t>
            </a:r>
            <a:r>
              <a:rPr lang="th-TH" sz="3200" b="1" dirty="0" smtClean="0"/>
              <a:t>	</a:t>
            </a:r>
            <a:r>
              <a:rPr lang="th-TH" sz="3200" b="1" dirty="0" smtClean="0"/>
              <a:t>		-</a:t>
            </a:r>
            <a:r>
              <a:rPr lang="th-TH" sz="3200" b="1" dirty="0" smtClean="0"/>
              <a:t>พัฒนาปัญหา หัวข้อวิจัย/โครงร่าง     </a:t>
            </a:r>
            <a:r>
              <a:rPr lang="th-TH" sz="3600" b="1" dirty="0" smtClean="0"/>
              <a:t>	</a:t>
            </a:r>
            <a:endParaRPr lang="th-TH" sz="3600" b="1" dirty="0"/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14282" y="2857496"/>
            <a:ext cx="8929718" cy="1354217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4000" b="1" dirty="0"/>
              <a:t>ระยะที่  </a:t>
            </a:r>
            <a:r>
              <a:rPr lang="en-US" sz="4000" b="1" dirty="0"/>
              <a:t>2</a:t>
            </a:r>
            <a:r>
              <a:rPr lang="en-US" sz="3200" b="1" dirty="0"/>
              <a:t> </a:t>
            </a:r>
            <a:r>
              <a:rPr lang="th-TH" sz="3200" b="1" dirty="0"/>
              <a:t>                       </a:t>
            </a:r>
            <a:r>
              <a:rPr lang="en-US" sz="3200" b="1" dirty="0" smtClean="0"/>
              <a:t>	</a:t>
            </a:r>
            <a:r>
              <a:rPr lang="en-US" sz="3200" b="1" dirty="0" smtClean="0"/>
              <a:t>-</a:t>
            </a:r>
            <a:r>
              <a:rPr lang="th-TH" sz="3200" b="1" dirty="0" smtClean="0"/>
              <a:t>นำเสนอโครง</a:t>
            </a:r>
            <a:r>
              <a:rPr lang="th-TH" sz="3200" b="1" dirty="0" smtClean="0"/>
              <a:t>ร่างและการเขียนโครงร่างวิจัย</a:t>
            </a:r>
            <a:endParaRPr lang="en-US" sz="3200" b="1" dirty="0" smtClean="0"/>
          </a:p>
          <a:p>
            <a:pPr>
              <a:spcBef>
                <a:spcPts val="1200"/>
              </a:spcBef>
            </a:pPr>
            <a:r>
              <a:rPr lang="th-TH" b="1" dirty="0" smtClean="0"/>
              <a:t>( </a:t>
            </a:r>
            <a:r>
              <a:rPr lang="en-US" b="1" dirty="0" smtClean="0"/>
              <a:t>1</a:t>
            </a:r>
            <a:r>
              <a:rPr lang="th-TH" b="1" dirty="0" smtClean="0"/>
              <a:t> วัน ) </a:t>
            </a:r>
            <a:r>
              <a:rPr lang="en-US" b="1" dirty="0" smtClean="0"/>
              <a:t>	</a:t>
            </a:r>
            <a:r>
              <a:rPr lang="en-US" b="1" dirty="0" smtClean="0"/>
              <a:t>			-</a:t>
            </a:r>
            <a:r>
              <a:rPr lang="th-TH" sz="3200" b="1" dirty="0" smtClean="0"/>
              <a:t>ดำเนินการ</a:t>
            </a:r>
            <a:r>
              <a:rPr lang="th-TH" sz="3200" b="1" dirty="0" smtClean="0"/>
              <a:t>วิจัย</a:t>
            </a:r>
            <a:endParaRPr lang="th-TH" sz="3200" b="1" dirty="0"/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142844" y="5786454"/>
            <a:ext cx="8208963" cy="769441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/>
              <a:t>ระยะที่  </a:t>
            </a:r>
            <a:r>
              <a:rPr lang="en-US" sz="4400" b="1" dirty="0" smtClean="0"/>
              <a:t>4</a:t>
            </a:r>
            <a:r>
              <a:rPr lang="en-US" sz="3600" b="1" dirty="0" smtClean="0"/>
              <a:t> </a:t>
            </a:r>
            <a:r>
              <a:rPr lang="th-TH" sz="3600" b="1" dirty="0" smtClean="0"/>
              <a:t>                          การนำเสนองาน</a:t>
            </a:r>
            <a:r>
              <a:rPr lang="th-TH" sz="3600" b="1" dirty="0"/>
              <a:t>การวิจัย   ( </a:t>
            </a:r>
            <a:r>
              <a:rPr lang="en-US" sz="3600" b="1" dirty="0" smtClean="0"/>
              <a:t>1</a:t>
            </a:r>
            <a:r>
              <a:rPr lang="th-TH" sz="3600" b="1" dirty="0" smtClean="0"/>
              <a:t> </a:t>
            </a:r>
            <a:r>
              <a:rPr lang="th-TH" sz="3600" b="1" dirty="0"/>
              <a:t>วัน )</a:t>
            </a:r>
          </a:p>
        </p:txBody>
      </p:sp>
      <p:sp>
        <p:nvSpPr>
          <p:cNvPr id="118793" name="AutoShape 9"/>
          <p:cNvSpPr>
            <a:spLocks noChangeArrowheads="1"/>
          </p:cNvSpPr>
          <p:nvPr/>
        </p:nvSpPr>
        <p:spPr bwMode="auto">
          <a:xfrm>
            <a:off x="2857488" y="2357430"/>
            <a:ext cx="1071570" cy="57150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14282" y="4371811"/>
            <a:ext cx="8572560" cy="1200329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th-TH" sz="4000" b="1" dirty="0"/>
              <a:t>ระยะที่  </a:t>
            </a:r>
            <a:r>
              <a:rPr lang="en-US" sz="4000" b="1" dirty="0" smtClean="0"/>
              <a:t>3</a:t>
            </a:r>
            <a:r>
              <a:rPr lang="en-US" sz="3200" b="1" dirty="0" smtClean="0"/>
              <a:t> </a:t>
            </a:r>
            <a:r>
              <a:rPr lang="th-TH" sz="3200" b="1" dirty="0" smtClean="0"/>
              <a:t>                       </a:t>
            </a:r>
            <a:r>
              <a:rPr lang="en-US" sz="3200" b="1" dirty="0" smtClean="0"/>
              <a:t>	</a:t>
            </a:r>
            <a:r>
              <a:rPr lang="en-US" b="1" dirty="0" smtClean="0"/>
              <a:t>-</a:t>
            </a:r>
            <a:r>
              <a:rPr lang="th-TH" sz="3200" b="1" dirty="0" smtClean="0"/>
              <a:t>การวิเคราะห์ข้อมูล( </a:t>
            </a:r>
            <a:r>
              <a:rPr lang="en-US" sz="3200" b="1" dirty="0" smtClean="0"/>
              <a:t>1</a:t>
            </a:r>
            <a:r>
              <a:rPr lang="th-TH" sz="3200" b="1" dirty="0" smtClean="0"/>
              <a:t> วัน )</a:t>
            </a:r>
          </a:p>
          <a:p>
            <a:pPr>
              <a:spcBef>
                <a:spcPts val="0"/>
              </a:spcBef>
            </a:pPr>
            <a:r>
              <a:rPr lang="th-TH" sz="3200" b="1" dirty="0" smtClean="0"/>
              <a:t>( </a:t>
            </a:r>
            <a:r>
              <a:rPr lang="en-US" sz="3200" b="1" dirty="0" smtClean="0"/>
              <a:t>2</a:t>
            </a:r>
            <a:r>
              <a:rPr lang="th-TH" sz="3200" b="1" dirty="0" smtClean="0"/>
              <a:t> </a:t>
            </a:r>
            <a:r>
              <a:rPr lang="th-TH" sz="3200" b="1" dirty="0" smtClean="0"/>
              <a:t>วัน ) </a:t>
            </a:r>
            <a:r>
              <a:rPr lang="th-TH" sz="3200" b="1" dirty="0" smtClean="0"/>
              <a:t>			-เขียนรายงานการวิจัย   ( </a:t>
            </a:r>
            <a:r>
              <a:rPr lang="en-US" sz="3200" b="1" dirty="0" smtClean="0"/>
              <a:t>1</a:t>
            </a:r>
            <a:r>
              <a:rPr lang="th-TH" sz="3200" b="1" dirty="0" smtClean="0"/>
              <a:t> วัน )</a:t>
            </a:r>
            <a:endParaRPr lang="th-TH" sz="3200" b="1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214546" y="3643314"/>
            <a:ext cx="1071570" cy="57150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3143240" y="5214950"/>
            <a:ext cx="1071570" cy="57150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71406" y="118847"/>
            <a:ext cx="9034432" cy="65248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thaiDist">
              <a:spcBef>
                <a:spcPct val="50000"/>
              </a:spcBef>
            </a:pP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          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การพัฒนางานประจำเป็นบทบาทของ</a:t>
            </a: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บุคลากรทุก</a:t>
            </a:r>
            <a:r>
              <a:rPr lang="th-TH" sz="38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คน       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ไม่ควรจำกัดอยู่เฉพาะนักวิชาการเท่านั้น    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องค์กรใดที่มีบุคลากรปฏิบัติงาน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ตามคำสั่งเหมือน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เครื่องจักรองค์กรนั้น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จะไม่มีโอกาสพัฒนาและไม่สามารถ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ผลิตผลงานที่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มีคุณภาพ    ตรงกัน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ข้ามองค์กรที่</a:t>
            </a:r>
            <a:r>
              <a:rPr lang="th-TH" sz="38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เปิดโอกาส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และกระตุ้นส่งเสริม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ให้</a:t>
            </a: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บุคลากรทุก</a:t>
            </a:r>
            <a:r>
              <a:rPr lang="th-TH" sz="3800" b="1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คน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ได้มีโอกาสแสวงหาความรู้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ได้พัฒนางาน ด้วยรูปแบบต่างๆ เพื่อ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นำผลมาใช้ปฏิบัติงาน  ปรับปรุงงานในหน้าที่ให้มีคุณภาพมาก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ขึ้น องค์กรนั้น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จะมีผลงานการ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จัดการงานประจำที่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โดดเด่น 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รุดหน้า</a:t>
            </a:r>
            <a:r>
              <a:rPr lang="th-TH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มาก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ขึ้น ผลลัพธ์คือผู้รับบริการได้รับการบริการที่เหมาะสม และสุดท้ายประโยชน์จะเกิดแก่บุคลากรเอง เช่น การลดภาระงาน ลดระยะเวลาการทำงานซ้ำๆ เป็นต้น </a:t>
            </a: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8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R2R </a:t>
            </a:r>
            <a:r>
              <a:rPr lang="th-TH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ก็เป็นรูปแบบหนึ่งในการพัฒนางานประจำ    </a:t>
            </a:r>
            <a:r>
              <a:rPr lang="en-US" sz="3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800" b="1" dirty="0" err="1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Pattra</a:t>
            </a:r>
            <a:r>
              <a:rPr lang="en-US" sz="3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, 2013)</a:t>
            </a:r>
            <a:endParaRPr lang="th-TH" sz="38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457200" y="115888"/>
            <a:ext cx="7427913" cy="1555750"/>
          </a:xfrm>
          <a:prstGeom prst="rect">
            <a:avLst/>
          </a:prstGeom>
          <a:solidFill>
            <a:srgbClr val="FF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แนว</a:t>
            </a:r>
            <a:r>
              <a:rPr lang="th-TH" sz="4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ทางการทำงานโดยใช้</a:t>
            </a:r>
            <a:r>
              <a:rPr lang="en-US" sz="4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R2R</a:t>
            </a:r>
            <a:r>
              <a:rPr lang="en-US" sz="4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s</a:t>
            </a:r>
            <a:r>
              <a:rPr lang="en-US" sz="4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8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เป็น</a:t>
            </a:r>
            <a:r>
              <a:rPr lang="th-TH" sz="4800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ส่วนหนึ่งของกระบวนการเรียนรู้</a:t>
            </a:r>
            <a:endParaRPr lang="th-TH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4427538" y="2205038"/>
            <a:ext cx="1800225" cy="701675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 smtClean="0">
                <a:solidFill>
                  <a:srgbClr val="FFCC00"/>
                </a:solidFill>
                <a:latin typeface="Times New Roman" pitchFamily="18" charset="0"/>
                <a:cs typeface="Angsana New" pitchFamily="18" charset="-34"/>
              </a:rPr>
              <a:t>คนทำงาน</a:t>
            </a:r>
            <a:endParaRPr lang="th-TH" sz="4000" b="1" dirty="0">
              <a:solidFill>
                <a:srgbClr val="FFCC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7019925" y="2205038"/>
            <a:ext cx="1624041" cy="646331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 smtClean="0">
                <a:solidFill>
                  <a:srgbClr val="FFCC00"/>
                </a:solidFill>
                <a:latin typeface="Times New Roman" pitchFamily="18" charset="0"/>
                <a:cs typeface="Angsana New" pitchFamily="18" charset="-34"/>
              </a:rPr>
              <a:t>ผู้รับบริการ</a:t>
            </a:r>
            <a:endParaRPr lang="th-TH" sz="3600" b="1" dirty="0">
              <a:solidFill>
                <a:srgbClr val="FFCC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76134" name="Text Box 6"/>
          <p:cNvSpPr txBox="1">
            <a:spLocks noChangeArrowheads="1"/>
          </p:cNvSpPr>
          <p:nvPr/>
        </p:nvSpPr>
        <p:spPr bwMode="auto">
          <a:xfrm>
            <a:off x="323850" y="3284538"/>
            <a:ext cx="2879725" cy="646331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>
                <a:latin typeface="Times New Roman" pitchFamily="18" charset="0"/>
                <a:cs typeface="Angsana New" pitchFamily="18" charset="-34"/>
              </a:rPr>
              <a:t>1. ใช้</a:t>
            </a:r>
            <a:r>
              <a:rPr lang="th-TH" sz="3600" b="1" dirty="0" smtClean="0">
                <a:latin typeface="Times New Roman" pitchFamily="18" charset="0"/>
                <a:cs typeface="Angsana New" pitchFamily="18" charset="-34"/>
              </a:rPr>
              <a:t>ผลงาน </a:t>
            </a:r>
            <a:r>
              <a:rPr lang="en-US" sz="3600" b="1" dirty="0" smtClean="0">
                <a:latin typeface="Times New Roman" pitchFamily="18" charset="0"/>
                <a:cs typeface="Angsana New" pitchFamily="18" charset="-34"/>
              </a:rPr>
              <a:t>R2Rs</a:t>
            </a:r>
            <a:r>
              <a:rPr lang="th-TH" sz="3600" b="1" dirty="0" smtClean="0">
                <a:latin typeface="Times New Roman" pitchFamily="18" charset="0"/>
                <a:cs typeface="Angsana New" pitchFamily="18" charset="-34"/>
              </a:rPr>
              <a:t>   </a:t>
            </a:r>
            <a:r>
              <a:rPr lang="th-TH" sz="1600" dirty="0" smtClean="0">
                <a:latin typeface="Times New Roman" pitchFamily="18" charset="0"/>
                <a:cs typeface="Angsana New" pitchFamily="18" charset="-34"/>
              </a:rPr>
              <a:t>                 </a:t>
            </a:r>
            <a:endParaRPr lang="th-TH" sz="1600" dirty="0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323850" y="4683125"/>
            <a:ext cx="3527425" cy="1446550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400" b="1" dirty="0">
                <a:solidFill>
                  <a:srgbClr val="080808"/>
                </a:solidFill>
                <a:latin typeface="Times New Roman" pitchFamily="18" charset="0"/>
                <a:cs typeface="Angsana New" pitchFamily="18" charset="-34"/>
              </a:rPr>
              <a:t>2. ใช้</a:t>
            </a:r>
            <a:r>
              <a:rPr lang="th-TH" sz="4400" b="1" dirty="0" smtClean="0">
                <a:solidFill>
                  <a:srgbClr val="080808"/>
                </a:solidFill>
                <a:latin typeface="Times New Roman" pitchFamily="18" charset="0"/>
                <a:cs typeface="Angsana New" pitchFamily="18" charset="-34"/>
              </a:rPr>
              <a:t>กระบวนการ</a:t>
            </a:r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Angsana New" pitchFamily="18" charset="-34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Angsana New" pitchFamily="18" charset="-34"/>
              </a:rPr>
              <a:t>R2Rs</a:t>
            </a:r>
            <a:endParaRPr lang="th-TH" sz="4400" b="1" dirty="0"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3995738" y="3068638"/>
            <a:ext cx="2520950" cy="107721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dirty="0" smtClean="0"/>
              <a:t>นำผล</a:t>
            </a:r>
            <a:r>
              <a:rPr lang="en-US" sz="3200" b="1" dirty="0" smtClean="0">
                <a:latin typeface="Times New Roman" pitchFamily="18" charset="0"/>
                <a:cs typeface="Angsana New" pitchFamily="18" charset="-34"/>
              </a:rPr>
              <a:t> R2Rs </a:t>
            </a:r>
            <a:r>
              <a:rPr lang="th-TH" sz="3200" dirty="0" smtClean="0"/>
              <a:t>มาใช้ในงานประจำ</a:t>
            </a:r>
            <a:endParaRPr lang="th-TH" sz="3200" dirty="0"/>
          </a:p>
        </p:txBody>
      </p:sp>
      <p:sp>
        <p:nvSpPr>
          <p:cNvPr id="176137" name="Text Box 9"/>
          <p:cNvSpPr txBox="1">
            <a:spLocks noChangeArrowheads="1"/>
          </p:cNvSpPr>
          <p:nvPr/>
        </p:nvSpPr>
        <p:spPr bwMode="auto">
          <a:xfrm>
            <a:off x="6659563" y="3068638"/>
            <a:ext cx="2305050" cy="138499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 dirty="0" smtClean="0">
                <a:latin typeface="Times New Roman" pitchFamily="18" charset="0"/>
                <a:cs typeface="Angsana New" pitchFamily="18" charset="-34"/>
              </a:rPr>
              <a:t>ผู้รับบริการได้ประโยชน์</a:t>
            </a:r>
            <a:r>
              <a:rPr lang="th-TH" dirty="0" smtClean="0"/>
              <a:t>จากผลงาน</a:t>
            </a:r>
            <a:r>
              <a:rPr lang="en-US" b="1" dirty="0" smtClean="0">
                <a:latin typeface="Times New Roman" pitchFamily="18" charset="0"/>
                <a:cs typeface="Angsana New" pitchFamily="18" charset="-34"/>
              </a:rPr>
              <a:t> R2Rs </a:t>
            </a:r>
            <a:endParaRPr lang="th-TH" dirty="0"/>
          </a:p>
        </p:txBody>
      </p:sp>
      <p:sp>
        <p:nvSpPr>
          <p:cNvPr id="176138" name="Text Box 10"/>
          <p:cNvSpPr txBox="1">
            <a:spLocks noChangeArrowheads="1"/>
          </p:cNvSpPr>
          <p:nvPr/>
        </p:nvSpPr>
        <p:spPr bwMode="auto">
          <a:xfrm>
            <a:off x="4000496" y="4714884"/>
            <a:ext cx="2520950" cy="156966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dirty="0" smtClean="0">
                <a:solidFill>
                  <a:schemeClr val="tx2"/>
                </a:solidFill>
              </a:rPr>
              <a:t>นำเอา</a:t>
            </a:r>
            <a:r>
              <a:rPr lang="th-TH" sz="3200" dirty="0">
                <a:solidFill>
                  <a:schemeClr val="tx2"/>
                </a:solidFill>
              </a:rPr>
              <a:t>กระบวน การวิจัยมา</a:t>
            </a:r>
            <a:r>
              <a:rPr lang="th-TH" sz="3200" dirty="0" smtClean="0">
                <a:solidFill>
                  <a:schemeClr val="tx2"/>
                </a:solidFill>
              </a:rPr>
              <a:t>ใช้ในการพัฒนางาน</a:t>
            </a:r>
            <a:endParaRPr lang="th-TH" sz="3200" dirty="0">
              <a:solidFill>
                <a:schemeClr val="tx2"/>
              </a:solidFill>
            </a:endParaRPr>
          </a:p>
        </p:txBody>
      </p:sp>
      <p:sp>
        <p:nvSpPr>
          <p:cNvPr id="176139" name="Text Box 11"/>
          <p:cNvSpPr txBox="1">
            <a:spLocks noChangeArrowheads="1"/>
          </p:cNvSpPr>
          <p:nvPr/>
        </p:nvSpPr>
        <p:spPr bwMode="auto">
          <a:xfrm>
            <a:off x="6643702" y="4572008"/>
            <a:ext cx="2305050" cy="156966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Times New Roman" pitchFamily="18" charset="0"/>
                <a:cs typeface="Angsana New" pitchFamily="18" charset="-34"/>
              </a:rPr>
              <a:t>คนทำงาน</a:t>
            </a:r>
            <a:r>
              <a:rPr lang="th-TH" sz="3200" dirty="0" smtClean="0">
                <a:solidFill>
                  <a:schemeClr val="tx2"/>
                </a:solidFill>
              </a:rPr>
              <a:t>เรียนรู้</a:t>
            </a:r>
            <a:r>
              <a:rPr lang="th-TH" sz="3200" dirty="0" smtClean="0">
                <a:solidFill>
                  <a:schemeClr val="tx2"/>
                </a:solidFill>
              </a:rPr>
              <a:t>จากกระบวนการ</a:t>
            </a:r>
            <a:r>
              <a:rPr lang="en-US" sz="3200" b="1" dirty="0" smtClean="0">
                <a:latin typeface="Times New Roman" pitchFamily="18" charset="0"/>
                <a:cs typeface="Angsana New" pitchFamily="18" charset="-34"/>
              </a:rPr>
              <a:t>R2Rs</a:t>
            </a:r>
            <a:endParaRPr lang="th-TH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41700"/>
          </a:xfrm>
          <a:solidFill>
            <a:srgbClr val="3366CC"/>
          </a:solidFill>
        </p:spPr>
        <p:txBody>
          <a:bodyPr/>
          <a:lstStyle/>
          <a:p>
            <a:r>
              <a:rPr lang="th-TH" sz="6600" b="1">
                <a:solidFill>
                  <a:schemeClr val="bg1"/>
                </a:solidFill>
              </a:rPr>
              <a:t>กระบวนทัศน์การวิจัยปฏิบัติการ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2428860" y="5072074"/>
            <a:ext cx="3487737" cy="579437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th-TH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ngsana New" pitchFamily="18" charset="-34"/>
                <a:cs typeface="Angsana New" pitchFamily="18" charset="-34"/>
              </a:rPr>
              <a:t>การแสวงหาความรู้ - ความจริง</a:t>
            </a:r>
          </a:p>
        </p:txBody>
      </p:sp>
      <p:grpSp>
        <p:nvGrpSpPr>
          <p:cNvPr id="149522" name="Group 18"/>
          <p:cNvGrpSpPr>
            <a:grpSpLocks/>
          </p:cNvGrpSpPr>
          <p:nvPr/>
        </p:nvGrpSpPr>
        <p:grpSpPr bwMode="auto">
          <a:xfrm>
            <a:off x="153988" y="3048000"/>
            <a:ext cx="7723187" cy="1066800"/>
            <a:chOff x="105" y="1920"/>
            <a:chExt cx="5271" cy="672"/>
          </a:xfrm>
        </p:grpSpPr>
        <p:sp>
          <p:nvSpPr>
            <p:cNvPr id="149523" name="Text Box 19"/>
            <p:cNvSpPr txBox="1">
              <a:spLocks noChangeArrowheads="1"/>
            </p:cNvSpPr>
            <p:nvPr/>
          </p:nvSpPr>
          <p:spPr bwMode="auto">
            <a:xfrm>
              <a:off x="105" y="1968"/>
              <a:ext cx="1688" cy="596"/>
            </a:xfrm>
            <a:prstGeom prst="rect">
              <a:avLst/>
            </a:prstGeom>
            <a:solidFill>
              <a:srgbClr val="3366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การวิจัยเชิงปริมาณ</a:t>
              </a:r>
            </a:p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(</a:t>
              </a:r>
              <a:r>
                <a:rPr lang="en-US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quantitative research</a:t>
              </a:r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)</a:t>
              </a:r>
            </a:p>
          </p:txBody>
        </p:sp>
        <p:sp>
          <p:nvSpPr>
            <p:cNvPr id="149524" name="Rectangle 20"/>
            <p:cNvSpPr>
              <a:spLocks noChangeArrowheads="1"/>
            </p:cNvSpPr>
            <p:nvPr/>
          </p:nvSpPr>
          <p:spPr bwMode="auto">
            <a:xfrm>
              <a:off x="144" y="1920"/>
              <a:ext cx="1584" cy="672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9525" name="Text Box 21"/>
            <p:cNvSpPr txBox="1">
              <a:spLocks noChangeArrowheads="1"/>
            </p:cNvSpPr>
            <p:nvPr/>
          </p:nvSpPr>
          <p:spPr bwMode="auto">
            <a:xfrm>
              <a:off x="1927" y="1948"/>
              <a:ext cx="1591" cy="596"/>
            </a:xfrm>
            <a:prstGeom prst="rect">
              <a:avLst/>
            </a:prstGeom>
            <a:solidFill>
              <a:srgbClr val="3366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การวิจัยเชิงคุณภาพ</a:t>
              </a:r>
            </a:p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(</a:t>
              </a:r>
              <a:r>
                <a:rPr lang="en-US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qualitative research</a:t>
              </a:r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)</a:t>
              </a:r>
            </a:p>
          </p:txBody>
        </p:sp>
        <p:sp>
          <p:nvSpPr>
            <p:cNvPr id="149526" name="Rectangle 22"/>
            <p:cNvSpPr>
              <a:spLocks noChangeArrowheads="1"/>
            </p:cNvSpPr>
            <p:nvPr/>
          </p:nvSpPr>
          <p:spPr bwMode="auto">
            <a:xfrm>
              <a:off x="1968" y="1920"/>
              <a:ext cx="1488" cy="672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9527" name="Text Box 23"/>
            <p:cNvSpPr txBox="1">
              <a:spLocks noChangeArrowheads="1"/>
            </p:cNvSpPr>
            <p:nvPr/>
          </p:nvSpPr>
          <p:spPr bwMode="auto">
            <a:xfrm>
              <a:off x="3951" y="1966"/>
              <a:ext cx="1383" cy="596"/>
            </a:xfrm>
            <a:prstGeom prst="rect">
              <a:avLst/>
            </a:prstGeom>
            <a:solidFill>
              <a:srgbClr val="3366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การวิจัยเชิงวิพากษ์</a:t>
              </a:r>
            </a:p>
            <a:p>
              <a:pPr algn="ctr" eaLnBrk="0" hangingPunct="0"/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(</a:t>
              </a:r>
              <a:r>
                <a:rPr lang="en-US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critical  research</a:t>
              </a:r>
              <a:r>
                <a:rPr lang="th-TH" b="1">
                  <a:solidFill>
                    <a:srgbClr val="CCECFF"/>
                  </a:solidFill>
                  <a:latin typeface="Angsana New" pitchFamily="18" charset="-34"/>
                  <a:cs typeface="Angsana New" pitchFamily="18" charset="-34"/>
                </a:rPr>
                <a:t>)</a:t>
              </a:r>
            </a:p>
          </p:txBody>
        </p:sp>
        <p:sp>
          <p:nvSpPr>
            <p:cNvPr id="149528" name="Rectangle 24"/>
            <p:cNvSpPr>
              <a:spLocks noChangeArrowheads="1"/>
            </p:cNvSpPr>
            <p:nvPr/>
          </p:nvSpPr>
          <p:spPr bwMode="auto">
            <a:xfrm>
              <a:off x="3888" y="1920"/>
              <a:ext cx="1488" cy="672"/>
            </a:xfrm>
            <a:prstGeom prst="rect">
              <a:avLst/>
            </a:prstGeom>
            <a:noFill/>
            <a:ln w="38100" cmpd="dbl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149536" name="Group 32"/>
          <p:cNvGrpSpPr>
            <a:grpSpLocks/>
          </p:cNvGrpSpPr>
          <p:nvPr/>
        </p:nvGrpSpPr>
        <p:grpSpPr bwMode="auto">
          <a:xfrm>
            <a:off x="1142976" y="4786322"/>
            <a:ext cx="1336675" cy="533400"/>
            <a:chOff x="768" y="3696"/>
            <a:chExt cx="912" cy="288"/>
          </a:xfrm>
        </p:grpSpPr>
        <p:sp>
          <p:nvSpPr>
            <p:cNvPr id="149537" name="Line 33"/>
            <p:cNvSpPr>
              <a:spLocks noChangeShapeType="1"/>
            </p:cNvSpPr>
            <p:nvPr/>
          </p:nvSpPr>
          <p:spPr bwMode="auto">
            <a:xfrm flipH="1">
              <a:off x="768" y="3984"/>
              <a:ext cx="912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9538" name="Line 34"/>
            <p:cNvSpPr>
              <a:spLocks noChangeShapeType="1"/>
            </p:cNvSpPr>
            <p:nvPr/>
          </p:nvSpPr>
          <p:spPr bwMode="auto">
            <a:xfrm flipV="1">
              <a:off x="768" y="3696"/>
              <a:ext cx="0" cy="288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49539" name="Line 35"/>
          <p:cNvSpPr>
            <a:spLocks noChangeShapeType="1"/>
          </p:cNvSpPr>
          <p:nvPr/>
        </p:nvSpPr>
        <p:spPr bwMode="auto">
          <a:xfrm flipV="1">
            <a:off x="4071934" y="4643446"/>
            <a:ext cx="0" cy="3810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149540" name="Group 36"/>
          <p:cNvGrpSpPr>
            <a:grpSpLocks/>
          </p:cNvGrpSpPr>
          <p:nvPr/>
        </p:nvGrpSpPr>
        <p:grpSpPr bwMode="auto">
          <a:xfrm>
            <a:off x="5857884" y="4643446"/>
            <a:ext cx="1195387" cy="533400"/>
            <a:chOff x="3936" y="3696"/>
            <a:chExt cx="816" cy="336"/>
          </a:xfrm>
        </p:grpSpPr>
        <p:sp>
          <p:nvSpPr>
            <p:cNvPr id="149541" name="Line 37"/>
            <p:cNvSpPr>
              <a:spLocks noChangeShapeType="1"/>
            </p:cNvSpPr>
            <p:nvPr/>
          </p:nvSpPr>
          <p:spPr bwMode="auto">
            <a:xfrm>
              <a:off x="3936" y="4032"/>
              <a:ext cx="816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149542" name="Line 38"/>
            <p:cNvSpPr>
              <a:spLocks noChangeShapeType="1"/>
            </p:cNvSpPr>
            <p:nvPr/>
          </p:nvSpPr>
          <p:spPr bwMode="auto">
            <a:xfrm flipV="1">
              <a:off x="4752" y="3696"/>
              <a:ext cx="0" cy="336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49546" name="Line 42"/>
          <p:cNvSpPr>
            <a:spLocks noChangeShapeType="1"/>
          </p:cNvSpPr>
          <p:nvPr/>
        </p:nvSpPr>
        <p:spPr bwMode="auto">
          <a:xfrm flipV="1">
            <a:off x="1476375" y="1849438"/>
            <a:ext cx="704850" cy="12192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47" name="Line 43"/>
          <p:cNvSpPr>
            <a:spLocks noChangeShapeType="1"/>
          </p:cNvSpPr>
          <p:nvPr/>
        </p:nvSpPr>
        <p:spPr bwMode="auto">
          <a:xfrm flipH="1" flipV="1">
            <a:off x="561975" y="1849438"/>
            <a:ext cx="563563" cy="12192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48" name="Line 44"/>
          <p:cNvSpPr>
            <a:spLocks noChangeShapeType="1"/>
          </p:cNvSpPr>
          <p:nvPr/>
        </p:nvSpPr>
        <p:spPr bwMode="auto">
          <a:xfrm flipV="1">
            <a:off x="3938588" y="1925638"/>
            <a:ext cx="0" cy="11430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49" name="Line 45"/>
          <p:cNvSpPr>
            <a:spLocks noChangeShapeType="1"/>
          </p:cNvSpPr>
          <p:nvPr/>
        </p:nvSpPr>
        <p:spPr bwMode="auto">
          <a:xfrm flipH="1" flipV="1">
            <a:off x="6156325" y="1916113"/>
            <a:ext cx="444500" cy="1152525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52" name="Line 48"/>
          <p:cNvSpPr>
            <a:spLocks noChangeShapeType="1"/>
          </p:cNvSpPr>
          <p:nvPr/>
        </p:nvSpPr>
        <p:spPr bwMode="auto">
          <a:xfrm flipV="1">
            <a:off x="6948488" y="1989138"/>
            <a:ext cx="503237" cy="107950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53" name="Text Box 49"/>
          <p:cNvSpPr txBox="1">
            <a:spLocks noChangeArrowheads="1"/>
          </p:cNvSpPr>
          <p:nvPr/>
        </p:nvSpPr>
        <p:spPr bwMode="auto">
          <a:xfrm>
            <a:off x="34925" y="754063"/>
            <a:ext cx="1296988" cy="946150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 เชิงทดลอง</a:t>
            </a:r>
          </a:p>
        </p:txBody>
      </p:sp>
      <p:sp>
        <p:nvSpPr>
          <p:cNvPr id="149554" name="Text Box 50"/>
          <p:cNvSpPr txBox="1">
            <a:spLocks noChangeArrowheads="1"/>
          </p:cNvSpPr>
          <p:nvPr/>
        </p:nvSpPr>
        <p:spPr bwMode="auto">
          <a:xfrm>
            <a:off x="1619250" y="400050"/>
            <a:ext cx="1296988" cy="1373188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การวิจัยที่ไม่ใช่การทดลอง</a:t>
            </a:r>
          </a:p>
        </p:txBody>
      </p:sp>
      <p:sp>
        <p:nvSpPr>
          <p:cNvPr id="149555" name="Text Box 51"/>
          <p:cNvSpPr txBox="1">
            <a:spLocks noChangeArrowheads="1"/>
          </p:cNvSpPr>
          <p:nvPr/>
        </p:nvSpPr>
        <p:spPr bwMode="auto">
          <a:xfrm>
            <a:off x="3275013" y="471488"/>
            <a:ext cx="1296987" cy="1373187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การวิจัยเชิงคุณภาพแบบต่างๆ</a:t>
            </a:r>
          </a:p>
        </p:txBody>
      </p:sp>
      <p:sp>
        <p:nvSpPr>
          <p:cNvPr id="149556" name="Text Box 52"/>
          <p:cNvSpPr txBox="1">
            <a:spLocks noChangeArrowheads="1"/>
          </p:cNvSpPr>
          <p:nvPr/>
        </p:nvSpPr>
        <p:spPr bwMode="auto">
          <a:xfrm>
            <a:off x="5219700" y="549275"/>
            <a:ext cx="1657350" cy="1373188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การวิจัยเชิงวิพากษ์ หลักสูตร </a:t>
            </a:r>
          </a:p>
        </p:txBody>
      </p:sp>
      <p:sp>
        <p:nvSpPr>
          <p:cNvPr id="149557" name="Text Box 53"/>
          <p:cNvSpPr txBox="1">
            <a:spLocks noChangeArrowheads="1"/>
          </p:cNvSpPr>
          <p:nvPr/>
        </p:nvSpPr>
        <p:spPr bwMode="auto">
          <a:xfrm>
            <a:off x="7019925" y="836613"/>
            <a:ext cx="1296988" cy="955675"/>
          </a:xfrm>
          <a:prstGeom prst="rect">
            <a:avLst/>
          </a:prstGeom>
          <a:solidFill>
            <a:schemeClr val="accent2"/>
          </a:solidFill>
          <a:ln w="9525">
            <a:solidFill>
              <a:srgbClr val="99FF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การวิจัยเชิงปฏิบัติการ</a:t>
            </a:r>
          </a:p>
        </p:txBody>
      </p:sp>
      <p:sp>
        <p:nvSpPr>
          <p:cNvPr id="149558" name="Line 54"/>
          <p:cNvSpPr>
            <a:spLocks noChangeShapeType="1"/>
          </p:cNvSpPr>
          <p:nvPr/>
        </p:nvSpPr>
        <p:spPr bwMode="auto">
          <a:xfrm flipV="1">
            <a:off x="7235825" y="2565400"/>
            <a:ext cx="576263" cy="536575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49559" name="Text Box 55"/>
          <p:cNvSpPr txBox="1">
            <a:spLocks noChangeArrowheads="1"/>
          </p:cNvSpPr>
          <p:nvPr/>
        </p:nvSpPr>
        <p:spPr bwMode="auto">
          <a:xfrm>
            <a:off x="7885113" y="1844675"/>
            <a:ext cx="1258887" cy="1373188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bg1"/>
                </a:solidFill>
              </a:rPr>
              <a:t>การวิจัยเชิงวิพากษ์กรณีต่างๆ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4|2.4"/>
</p:tagLst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1999</Words>
  <Application>Microsoft PowerPoint</Application>
  <PresentationFormat>On-screen Show (4:3)</PresentationFormat>
  <Paragraphs>289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การออกแบบเริ่มต้น</vt:lpstr>
      <vt:lpstr>Clip</vt:lpstr>
      <vt:lpstr>การวิจัยปฏิบัติการ ( Action Research )</vt:lpstr>
      <vt:lpstr>Slide 2</vt:lpstr>
      <vt:lpstr>การวิจัย</vt:lpstr>
      <vt:lpstr>Slide 4</vt:lpstr>
      <vt:lpstr>Slide 5</vt:lpstr>
      <vt:lpstr>Slide 6</vt:lpstr>
      <vt:lpstr>Slide 7</vt:lpstr>
      <vt:lpstr>กระบวนทัศน์การวิจัยปฏิบัติการ</vt:lpstr>
      <vt:lpstr>Slide 9</vt:lpstr>
      <vt:lpstr>Slide 10</vt:lpstr>
      <vt:lpstr>Slide 11</vt:lpstr>
      <vt:lpstr>ลักษณะเฉพาะของการวิจัยเชิงปฏิบัติการกับงานประจำ</vt:lpstr>
      <vt:lpstr>จุดเด่นและจุดด้อยของการวิจัยปฏิบัติการ</vt:lpstr>
      <vt:lpstr>Slide 14</vt:lpstr>
      <vt:lpstr>ระดับความลึกของคำถามวิจัย และการแสวงหาคำตอบ</vt:lpstr>
      <vt:lpstr>คำถามสำหรับการเลือกวิธีแก้ปัญหา/นวัตกรรม/เทคนิคการสอน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หัวข้อการเขียนโครงการวิจัย</vt:lpstr>
      <vt:lpstr> ความเป็นมาและความสำคัญของปัญหา</vt:lpstr>
      <vt:lpstr>วัตถุประสงค์ของการวิจัย</vt:lpstr>
      <vt:lpstr>สมมุติฐานการวิจัย</vt:lpstr>
      <vt:lpstr>ขอบเขตการวิจัย</vt:lpstr>
      <vt:lpstr>ประโยชน์ที่คาดว่าจะได้รับ</vt:lpstr>
      <vt:lpstr>นิยามปฏิบัติการ</vt:lpstr>
      <vt:lpstr>วรรณคดี และงานวิจัยที่เกี่ยวข้อง     วรรณกรรม และงานวิจัยที่เกี่ยวข้อง เอกสาร และงานวิจัยที่เกี่ยวข้อง</vt:lpstr>
      <vt:lpstr>กรอบแนวคิดการวิจัย</vt:lpstr>
      <vt:lpstr>วิธีดำเนินการวิจัย</vt:lpstr>
      <vt:lpstr>ประชากรกลุ่มเป้าหมาย</vt:lpstr>
      <vt:lpstr>ขั้นตอนการวิจัย</vt:lpstr>
      <vt:lpstr>ขั้นตอนที่  2  การปฏิบัติการวิจัย</vt:lpstr>
      <vt:lpstr>Slide 37</vt:lpstr>
      <vt:lpstr>Slide 38</vt:lpstr>
      <vt:lpstr>เทคนิคการเก็บข้อมูล</vt:lpstr>
      <vt:lpstr>Slide 40</vt:lpstr>
      <vt:lpstr>Slide 41</vt:lpstr>
      <vt:lpstr>Slide 42</vt:lpstr>
      <vt:lpstr>Slide 43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วิจัยปฏิบัติการ ( Action research )</dc:title>
  <dc:creator>Acer</dc:creator>
  <cp:lastModifiedBy>100G</cp:lastModifiedBy>
  <cp:revision>121</cp:revision>
  <dcterms:created xsi:type="dcterms:W3CDTF">2006-01-07T15:06:36Z</dcterms:created>
  <dcterms:modified xsi:type="dcterms:W3CDTF">2013-11-12T02:19:42Z</dcterms:modified>
</cp:coreProperties>
</file>